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1" r:id="rId6"/>
    <p:sldId id="271" r:id="rId7"/>
    <p:sldId id="269" r:id="rId8"/>
    <p:sldId id="270" r:id="rId9"/>
    <p:sldId id="262" r:id="rId10"/>
    <p:sldId id="272" r:id="rId11"/>
    <p:sldId id="273" r:id="rId12"/>
    <p:sldId id="274" r:id="rId13"/>
    <p:sldId id="275" r:id="rId14"/>
    <p:sldId id="263" r:id="rId15"/>
    <p:sldId id="276" r:id="rId16"/>
    <p:sldId id="264" r:id="rId17"/>
    <p:sldId id="265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09/12/2012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09/12/2012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09/12/2012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09/12/2012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09/12/2012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09/12/2012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09/12/2012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09/12/2012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IMG/fase%201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IMG/fase%202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IMG/fase%202b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IMG/fase%203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IMG/fase%203b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IMG/piade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../../video/Factory%20Farming%20in%2060%20Seconds%20Flat(720p_H.264-AAC)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../Altro/Io%20sono%201474.%20La%20storia%20di%20un%20vitello.(360p_H.264-AAC)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../../video/Effetto%20serra_%20costi%20della%20carne%20e%20risparmio%20vegan(360p_H.264-AAC)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IMG/ingredienti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IMG/alga-kombu-marino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7776864" cy="374441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it-IT" sz="3200" dirty="0" smtClean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it-IT" sz="2800" dirty="0" smtClean="0">
                <a:solidFill>
                  <a:schemeClr val="tx1"/>
                </a:solidFill>
                <a:latin typeface="Algerian" pitchFamily="82" charset="0"/>
              </a:rPr>
              <a:t>Cos’è?</a:t>
            </a:r>
          </a:p>
          <a:p>
            <a:pPr>
              <a:buFontTx/>
              <a:buChar char="-"/>
            </a:pPr>
            <a:r>
              <a:rPr lang="it-IT" sz="2800" dirty="0" smtClean="0">
                <a:solidFill>
                  <a:schemeClr val="tx1"/>
                </a:solidFill>
                <a:latin typeface="Algerian" pitchFamily="82" charset="0"/>
              </a:rPr>
              <a:t> Storia del seitan</a:t>
            </a:r>
          </a:p>
          <a:p>
            <a:pPr>
              <a:buFontTx/>
              <a:buChar char="-"/>
            </a:pPr>
            <a:r>
              <a:rPr lang="it-IT" sz="2800" dirty="0" smtClean="0">
                <a:solidFill>
                  <a:schemeClr val="tx1"/>
                </a:solidFill>
                <a:latin typeface="Algerian" pitchFamily="82" charset="0"/>
              </a:rPr>
              <a:t> Nutrienti</a:t>
            </a:r>
          </a:p>
          <a:p>
            <a:pPr>
              <a:buFontTx/>
              <a:buChar char="-"/>
            </a:pPr>
            <a:r>
              <a:rPr lang="it-IT" sz="2800" dirty="0" smtClean="0">
                <a:solidFill>
                  <a:schemeClr val="tx1"/>
                </a:solidFill>
                <a:latin typeface="Algerian" pitchFamily="82" charset="0"/>
              </a:rPr>
              <a:t> La carne dei vegetariani</a:t>
            </a:r>
          </a:p>
          <a:p>
            <a:pPr>
              <a:buFontTx/>
              <a:buChar char="-"/>
            </a:pPr>
            <a:r>
              <a:rPr lang="it-IT" sz="2800" dirty="0" smtClean="0">
                <a:solidFill>
                  <a:schemeClr val="tx1"/>
                </a:solidFill>
                <a:latin typeface="Algerian" pitchFamily="82" charset="0"/>
              </a:rPr>
              <a:t> Ingredienti </a:t>
            </a:r>
            <a:r>
              <a:rPr lang="it-IT" sz="2800" dirty="0" smtClean="0">
                <a:solidFill>
                  <a:schemeClr val="tx1"/>
                </a:solidFill>
                <a:latin typeface="Algerian" pitchFamily="82" charset="0"/>
              </a:rPr>
              <a:t>e lavorazione</a:t>
            </a:r>
          </a:p>
          <a:p>
            <a:pPr>
              <a:buFontTx/>
              <a:buChar char="-"/>
            </a:pPr>
            <a:r>
              <a:rPr lang="it-IT" sz="2800" dirty="0" smtClean="0">
                <a:solidFill>
                  <a:schemeClr val="tx1"/>
                </a:solidFill>
                <a:latin typeface="Algerian" pitchFamily="82" charset="0"/>
              </a:rPr>
              <a:t> Alcune </a:t>
            </a:r>
            <a:r>
              <a:rPr lang="it-IT" sz="2800" dirty="0" smtClean="0">
                <a:solidFill>
                  <a:schemeClr val="tx1"/>
                </a:solidFill>
                <a:latin typeface="Algerian" pitchFamily="82" charset="0"/>
              </a:rPr>
              <a:t>ricette</a:t>
            </a:r>
          </a:p>
          <a:p>
            <a:pPr>
              <a:buFontTx/>
              <a:buChar char="-"/>
            </a:pPr>
            <a:r>
              <a:rPr lang="it-IT" sz="2800" dirty="0" smtClean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it-IT" sz="2800" dirty="0" smtClean="0">
                <a:solidFill>
                  <a:schemeClr val="tx1"/>
                </a:solidFill>
                <a:latin typeface="Algerian" pitchFamily="82" charset="0"/>
              </a:rPr>
              <a:t>contatti e suggerimenti</a:t>
            </a:r>
            <a:endParaRPr lang="it-IT" sz="2800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4" name="Immagine 3" descr="cotolette di seit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04664"/>
            <a:ext cx="3611893" cy="270892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372200" y="58052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Relatore: Stefano Volta</a:t>
            </a:r>
            <a:endParaRPr lang="it-IT" b="1" dirty="0"/>
          </a:p>
        </p:txBody>
      </p:sp>
      <p:sp>
        <p:nvSpPr>
          <p:cNvPr id="6" name="Rettangolo 5"/>
          <p:cNvSpPr/>
          <p:nvPr/>
        </p:nvSpPr>
        <p:spPr>
          <a:xfrm>
            <a:off x="971600" y="332656"/>
            <a:ext cx="3161443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E I T A N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    </a:t>
            </a:r>
            <a:r>
              <a:rPr lang="it-IT" sz="2800" dirty="0" smtClean="0"/>
              <a:t>Fino a che non raggiungete </a:t>
            </a:r>
          </a:p>
          <a:p>
            <a:pPr>
              <a:buNone/>
            </a:pPr>
            <a:r>
              <a:rPr lang="it-IT" sz="2800" dirty="0" smtClean="0"/>
              <a:t>    questa consistenza (morbido,</a:t>
            </a:r>
          </a:p>
          <a:p>
            <a:pPr>
              <a:buNone/>
            </a:pPr>
            <a:r>
              <a:rPr lang="it-IT" sz="2800" dirty="0" smtClean="0"/>
              <a:t>    compatto che non appiccica)</a:t>
            </a:r>
          </a:p>
          <a:p>
            <a:pPr>
              <a:buNone/>
            </a:pPr>
            <a:r>
              <a:rPr lang="it-IT" sz="2800" dirty="0" smtClean="0"/>
              <a:t>    versate acqua nella farina.</a:t>
            </a:r>
            <a:br>
              <a:rPr lang="it-IT" sz="2800" dirty="0" smtClean="0"/>
            </a:br>
            <a:r>
              <a:rPr lang="it-IT" sz="2800" dirty="0" smtClean="0"/>
              <a:t>Ricordate il sale!!</a:t>
            </a:r>
            <a:br>
              <a:rPr lang="it-IT" sz="2800" dirty="0" smtClean="0"/>
            </a:br>
            <a:r>
              <a:rPr lang="it-IT" sz="2800" dirty="0" smtClean="0"/>
              <a:t>Impastate bene e a lungo poi </a:t>
            </a:r>
          </a:p>
          <a:p>
            <a:pPr>
              <a:buNone/>
            </a:pPr>
            <a:r>
              <a:rPr lang="it-IT" sz="2800" dirty="0" smtClean="0"/>
              <a:t>    15-20 minuti di riposo. </a:t>
            </a:r>
          </a:p>
          <a:p>
            <a:pPr>
              <a:buNone/>
            </a:pPr>
            <a:r>
              <a:rPr lang="it-IT" sz="2800" dirty="0" smtClean="0"/>
              <a:t>    Mettete a cuocere intanto il </a:t>
            </a:r>
          </a:p>
          <a:p>
            <a:pPr>
              <a:buNone/>
            </a:pPr>
            <a:r>
              <a:rPr lang="it-IT" sz="2800" dirty="0" smtClean="0"/>
              <a:t>    brodo</a:t>
            </a:r>
            <a:endParaRPr lang="it-IT" sz="2800" dirty="0"/>
          </a:p>
        </p:txBody>
      </p:sp>
      <p:pic>
        <p:nvPicPr>
          <p:cNvPr id="4" name="Immagine 3" descr="541237_248858741902719_201553673_n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196752"/>
            <a:ext cx="3707904" cy="5349213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it-IT" dirty="0" smtClean="0"/>
              <a:t>Fase 1: impasto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Fase 2: lavaggio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it-IT" sz="2800" dirty="0" smtClean="0"/>
              <a:t>    </a:t>
            </a:r>
            <a:r>
              <a:rPr lang="it-IT" sz="2000" dirty="0" smtClean="0"/>
              <a:t>Si elimina la parte solubile (conservate l'acqua come faccio io, zuppiera sotto e scolapasta sopra) e la si conserva (dopo 4 ore infatti potrete usare il deposito per delle "piadine"). Lavare il seitan fino a che non diventa bello spugnoso, poi preparate una base con cui impastarlo e fargli prendere sapore.</a:t>
            </a:r>
            <a:br>
              <a:rPr lang="it-IT" sz="2000" dirty="0" smtClean="0"/>
            </a:br>
            <a:r>
              <a:rPr lang="it-IT" sz="2000" dirty="0" smtClean="0"/>
              <a:t>Base: bicchiere con dado vegetale salsa di soia e spezie a </a:t>
            </a:r>
            <a:r>
              <a:rPr lang="it-IT" sz="2000" dirty="0" err="1" smtClean="0"/>
              <a:t>volonta'</a:t>
            </a:r>
            <a:r>
              <a:rPr lang="it-IT" sz="2000" dirty="0" smtClean="0"/>
              <a:t>, se volete mettete altro (legumi funghi verdure ecc...)</a:t>
            </a:r>
            <a:endParaRPr lang="it-IT" sz="2000" dirty="0"/>
          </a:p>
        </p:txBody>
      </p:sp>
      <p:pic>
        <p:nvPicPr>
          <p:cNvPr id="4" name="Immagine 3" descr="536214_248858768569383_228845747_n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709053"/>
            <a:ext cx="2361710" cy="3148947"/>
          </a:xfrm>
          <a:prstGeom prst="rect">
            <a:avLst/>
          </a:prstGeom>
        </p:spPr>
      </p:pic>
      <p:pic>
        <p:nvPicPr>
          <p:cNvPr id="5" name="Immagine 4" descr="603181_248866788568581_1540467544_n.jp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709053"/>
            <a:ext cx="2361710" cy="3148947"/>
          </a:xfrm>
          <a:prstGeom prst="rect">
            <a:avLst/>
          </a:prstGeom>
        </p:spPr>
      </p:pic>
      <p:sp>
        <p:nvSpPr>
          <p:cNvPr id="6" name="Freccia a destra 5"/>
          <p:cNvSpPr/>
          <p:nvPr/>
        </p:nvSpPr>
        <p:spPr>
          <a:xfrm>
            <a:off x="3923928" y="4941168"/>
            <a:ext cx="8640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Fase 3: bollitura e riposo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600" dirty="0" smtClean="0"/>
              <a:t>Ora prendiamo un panno da cucina, avvolgiamo il nostro impasto lavato e speziato e leghiamo il tutto (meno stretto possibile) a come si fa per un arrosto, mettiamo in pentola a cuocere circa 1 ora.</a:t>
            </a:r>
          </a:p>
          <a:p>
            <a:pPr>
              <a:buNone/>
            </a:pPr>
            <a:r>
              <a:rPr lang="it-IT" sz="2600" dirty="0" smtClean="0"/>
              <a:t>A fine bollitura lasciamo il nostro seitan (di colore ancora molto chiaro) in frigorifero per 1 ora o 2 assieme al suo brodo, prenderà il suo colore caratteristico scuro.</a:t>
            </a:r>
            <a:endParaRPr lang="it-IT" sz="2600" dirty="0"/>
          </a:p>
        </p:txBody>
      </p:sp>
      <p:pic>
        <p:nvPicPr>
          <p:cNvPr id="4" name="Immagine 3" descr="fase 3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319718"/>
            <a:ext cx="3384376" cy="2538282"/>
          </a:xfrm>
          <a:prstGeom prst="rect">
            <a:avLst/>
          </a:prstGeom>
        </p:spPr>
      </p:pic>
      <p:pic>
        <p:nvPicPr>
          <p:cNvPr id="5" name="Immagine 4" descr="fase 4.jp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365104"/>
            <a:ext cx="3168352" cy="2492896"/>
          </a:xfrm>
          <a:prstGeom prst="rect">
            <a:avLst/>
          </a:prstGeom>
        </p:spPr>
      </p:pic>
      <p:sp>
        <p:nvSpPr>
          <p:cNvPr id="6" name="Freccia a destra 5"/>
          <p:cNvSpPr/>
          <p:nvPr/>
        </p:nvSpPr>
        <p:spPr>
          <a:xfrm>
            <a:off x="4211960" y="5229200"/>
            <a:ext cx="8640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Fase 4: riciclo dell’acqua e piadine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Con il residuo dell'acqua di lavaggio depositato possiamo fare queste piadine da usare in tutti i modi che vi vengono in mente!!</a:t>
            </a:r>
            <a:endParaRPr lang="it-IT" dirty="0"/>
          </a:p>
        </p:txBody>
      </p:sp>
      <p:pic>
        <p:nvPicPr>
          <p:cNvPr id="4" name="Immagine 3" descr="piade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528350" y="2513476"/>
            <a:ext cx="3723878" cy="4965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 di ricette</a:t>
            </a:r>
            <a:endParaRPr lang="it-IT" dirty="0"/>
          </a:p>
        </p:txBody>
      </p:sp>
      <p:pic>
        <p:nvPicPr>
          <p:cNvPr id="5" name="Immagine 4" descr="DSC00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412776"/>
            <a:ext cx="6912768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Ravioli al seitan</a:t>
            </a:r>
            <a:endParaRPr lang="it-IT" dirty="0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5256584"/>
          </a:xfrm>
        </p:spPr>
        <p:txBody>
          <a:bodyPr>
            <a:normAutofit/>
          </a:bodyPr>
          <a:lstStyle/>
          <a:p>
            <a:pPr>
              <a:buNone/>
            </a:pPr>
            <a:endParaRPr lang="it-IT" sz="1800" dirty="0" smtClean="0"/>
          </a:p>
          <a:p>
            <a:pPr>
              <a:buNone/>
            </a:pPr>
            <a:r>
              <a:rPr lang="it-IT" sz="1800" b="1" dirty="0" smtClean="0"/>
              <a:t>Ingredienti</a:t>
            </a:r>
            <a:r>
              <a:rPr lang="it-IT" sz="1800" b="1" dirty="0" smtClean="0"/>
              <a:t>: </a:t>
            </a:r>
            <a:endParaRPr lang="it-IT" sz="1800" b="1" dirty="0" smtClean="0"/>
          </a:p>
          <a:p>
            <a:pPr>
              <a:buNone/>
            </a:pPr>
            <a:r>
              <a:rPr lang="it-IT" sz="1800" b="1" dirty="0" smtClean="0"/>
              <a:t>  Per l’impasto:</a:t>
            </a:r>
          </a:p>
          <a:p>
            <a:pPr>
              <a:buNone/>
            </a:pPr>
            <a:r>
              <a:rPr lang="it-IT" sz="1800" dirty="0" smtClean="0"/>
              <a:t>    75 </a:t>
            </a:r>
            <a:r>
              <a:rPr lang="it-IT" sz="1800" dirty="0" smtClean="0"/>
              <a:t>g di semola di grano </a:t>
            </a:r>
            <a:r>
              <a:rPr lang="it-IT" sz="1800" dirty="0" smtClean="0"/>
              <a:t>duro, </a:t>
            </a:r>
          </a:p>
          <a:p>
            <a:pPr>
              <a:buNone/>
            </a:pPr>
            <a:r>
              <a:rPr lang="it-IT" sz="1800" dirty="0" smtClean="0"/>
              <a:t>    25 </a:t>
            </a:r>
            <a:r>
              <a:rPr lang="it-IT" sz="1800" dirty="0" smtClean="0"/>
              <a:t>g di farina di ceci, </a:t>
            </a:r>
            <a:endParaRPr lang="it-IT" sz="1800" dirty="0" smtClean="0"/>
          </a:p>
          <a:p>
            <a:pPr>
              <a:buNone/>
            </a:pPr>
            <a:r>
              <a:rPr lang="it-IT" sz="1800" dirty="0" smtClean="0"/>
              <a:t>    curcuma </a:t>
            </a:r>
            <a:r>
              <a:rPr lang="it-IT" sz="1800" dirty="0" smtClean="0"/>
              <a:t>(la punta di un </a:t>
            </a:r>
            <a:endParaRPr lang="it-IT" sz="1800" dirty="0" smtClean="0"/>
          </a:p>
          <a:p>
            <a:pPr>
              <a:buNone/>
            </a:pPr>
            <a:r>
              <a:rPr lang="it-IT" sz="1800" dirty="0" smtClean="0"/>
              <a:t> </a:t>
            </a:r>
            <a:r>
              <a:rPr lang="it-IT" sz="1800" dirty="0" smtClean="0"/>
              <a:t>           </a:t>
            </a:r>
            <a:r>
              <a:rPr lang="it-IT" sz="1800" dirty="0" smtClean="0"/>
              <a:t>cucchiaino</a:t>
            </a:r>
            <a:r>
              <a:rPr lang="it-IT" sz="1800" dirty="0" smtClean="0"/>
              <a:t>), </a:t>
            </a:r>
            <a:endParaRPr lang="it-IT" sz="1800" dirty="0" smtClean="0"/>
          </a:p>
          <a:p>
            <a:pPr>
              <a:buNone/>
            </a:pPr>
            <a:r>
              <a:rPr lang="it-IT" sz="1800" dirty="0" smtClean="0"/>
              <a:t>    sale </a:t>
            </a:r>
            <a:r>
              <a:rPr lang="it-IT" sz="1800" dirty="0" smtClean="0"/>
              <a:t>(un pizzico), </a:t>
            </a:r>
            <a:endParaRPr lang="it-IT" sz="1800" dirty="0" smtClean="0"/>
          </a:p>
          <a:p>
            <a:pPr>
              <a:buNone/>
            </a:pPr>
            <a:r>
              <a:rPr lang="it-IT" sz="1800" dirty="0" smtClean="0"/>
              <a:t>    olio </a:t>
            </a:r>
            <a:r>
              <a:rPr lang="it-IT" sz="1800" dirty="0" smtClean="0"/>
              <a:t>extravergine d'oliva </a:t>
            </a:r>
            <a:r>
              <a:rPr lang="it-IT" sz="1800" dirty="0" smtClean="0"/>
              <a:t>(</a:t>
            </a:r>
            <a:r>
              <a:rPr lang="it-IT" sz="1800" dirty="0" smtClean="0"/>
              <a:t>un </a:t>
            </a:r>
            <a:endParaRPr lang="it-IT" sz="1800" dirty="0" smtClean="0"/>
          </a:p>
          <a:p>
            <a:pPr>
              <a:buNone/>
            </a:pPr>
            <a:r>
              <a:rPr lang="it-IT" sz="1800" dirty="0" smtClean="0"/>
              <a:t> </a:t>
            </a:r>
            <a:r>
              <a:rPr lang="it-IT" sz="1800" dirty="0" smtClean="0"/>
              <a:t>           </a:t>
            </a:r>
            <a:r>
              <a:rPr lang="it-IT" sz="1800" dirty="0" smtClean="0"/>
              <a:t>cucchiaino</a:t>
            </a:r>
            <a:r>
              <a:rPr lang="it-IT" sz="1800" dirty="0" smtClean="0"/>
              <a:t>).</a:t>
            </a:r>
            <a:br>
              <a:rPr lang="it-IT" sz="1800" dirty="0" smtClean="0"/>
            </a:br>
            <a:endParaRPr lang="it-IT" sz="1800" dirty="0" smtClean="0"/>
          </a:p>
          <a:p>
            <a:pPr>
              <a:buNone/>
            </a:pPr>
            <a:r>
              <a:rPr lang="it-IT" sz="1800" b="1" dirty="0" smtClean="0"/>
              <a:t>  Per </a:t>
            </a:r>
            <a:r>
              <a:rPr lang="it-IT" sz="1800" b="1" dirty="0" smtClean="0"/>
              <a:t>il ripieno: </a:t>
            </a:r>
            <a:endParaRPr lang="it-IT" sz="1800" b="1" dirty="0" smtClean="0"/>
          </a:p>
          <a:p>
            <a:pPr>
              <a:buNone/>
            </a:pPr>
            <a:r>
              <a:rPr lang="it-IT" sz="1800" dirty="0" smtClean="0"/>
              <a:t>    seitan</a:t>
            </a:r>
            <a:r>
              <a:rPr lang="it-IT" sz="1800" dirty="0" smtClean="0"/>
              <a:t>, </a:t>
            </a:r>
            <a:endParaRPr lang="it-IT" sz="1800" dirty="0" smtClean="0"/>
          </a:p>
          <a:p>
            <a:pPr>
              <a:buNone/>
            </a:pPr>
            <a:r>
              <a:rPr lang="it-IT" sz="1800" dirty="0" smtClean="0"/>
              <a:t>    salsa di </a:t>
            </a:r>
            <a:r>
              <a:rPr lang="it-IT" sz="1800" dirty="0" smtClean="0"/>
              <a:t>soia, </a:t>
            </a:r>
            <a:endParaRPr lang="it-IT" sz="1800" dirty="0" smtClean="0"/>
          </a:p>
          <a:p>
            <a:pPr>
              <a:buNone/>
            </a:pPr>
            <a:r>
              <a:rPr lang="it-IT" sz="1800" dirty="0" smtClean="0"/>
              <a:t>    o</a:t>
            </a:r>
            <a:r>
              <a:rPr lang="it-IT" sz="1800" dirty="0" smtClean="0"/>
              <a:t>lio </a:t>
            </a:r>
            <a:r>
              <a:rPr lang="it-IT" sz="1800" dirty="0" smtClean="0"/>
              <a:t>extravergine d'oliva, </a:t>
            </a:r>
            <a:endParaRPr lang="it-IT" sz="1800" dirty="0" smtClean="0"/>
          </a:p>
          <a:p>
            <a:pPr>
              <a:buNone/>
            </a:pPr>
            <a:r>
              <a:rPr lang="it-IT" sz="1800" dirty="0" smtClean="0"/>
              <a:t>    pepe </a:t>
            </a:r>
            <a:r>
              <a:rPr lang="it-IT" sz="1800" dirty="0" smtClean="0"/>
              <a:t>macinato</a:t>
            </a:r>
            <a:r>
              <a:rPr lang="it-IT" sz="1800" dirty="0" smtClean="0"/>
              <a:t>.</a:t>
            </a:r>
            <a:endParaRPr lang="it-IT" sz="1800" dirty="0"/>
          </a:p>
        </p:txBody>
      </p:sp>
      <p:pic>
        <p:nvPicPr>
          <p:cNvPr id="5" name="Immagine 4" descr="ravioli al seit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844824"/>
            <a:ext cx="5340085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it-IT" dirty="0" smtClean="0"/>
              <a:t>Arrosto di seitan</a:t>
            </a:r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5256584"/>
          </a:xfrm>
        </p:spPr>
        <p:txBody>
          <a:bodyPr>
            <a:normAutofit/>
          </a:bodyPr>
          <a:lstStyle/>
          <a:p>
            <a:pPr>
              <a:buNone/>
            </a:pPr>
            <a:endParaRPr lang="it-IT" sz="1800" dirty="0" smtClean="0"/>
          </a:p>
          <a:p>
            <a:pPr>
              <a:buNone/>
            </a:pPr>
            <a:r>
              <a:rPr lang="it-IT" sz="1800" b="1" dirty="0" smtClean="0"/>
              <a:t>Ingredienti</a:t>
            </a:r>
            <a:r>
              <a:rPr lang="it-IT" sz="1800" b="1" dirty="0" smtClean="0"/>
              <a:t>:</a:t>
            </a:r>
            <a:r>
              <a:rPr lang="it-IT" sz="1800" dirty="0" smtClean="0"/>
              <a:t> </a:t>
            </a:r>
            <a:endParaRPr lang="it-IT" sz="1800" dirty="0" smtClean="0"/>
          </a:p>
          <a:p>
            <a:pPr>
              <a:buNone/>
            </a:pPr>
            <a:r>
              <a:rPr lang="it-IT" sz="1800" dirty="0" smtClean="0"/>
              <a:t>  Seitan fresco</a:t>
            </a:r>
          </a:p>
          <a:p>
            <a:pPr>
              <a:buNone/>
            </a:pPr>
            <a:r>
              <a:rPr lang="it-IT" sz="1800" dirty="0" smtClean="0"/>
              <a:t> </a:t>
            </a:r>
            <a:r>
              <a:rPr lang="it-IT" sz="1800" dirty="0" smtClean="0"/>
              <a:t> olio extravergine di oliva</a:t>
            </a:r>
          </a:p>
          <a:p>
            <a:pPr>
              <a:buNone/>
            </a:pPr>
            <a:r>
              <a:rPr lang="it-IT" sz="1800" dirty="0" smtClean="0"/>
              <a:t> </a:t>
            </a:r>
            <a:r>
              <a:rPr lang="it-IT" sz="1800" dirty="0" smtClean="0"/>
              <a:t> </a:t>
            </a:r>
            <a:r>
              <a:rPr lang="it-IT" sz="1800" dirty="0" smtClean="0"/>
              <a:t>rosmarino, salvia, timo, </a:t>
            </a:r>
            <a:r>
              <a:rPr lang="it-IT" sz="1800" dirty="0" smtClean="0"/>
              <a:t>maggiorana</a:t>
            </a:r>
          </a:p>
          <a:p>
            <a:pPr>
              <a:buNone/>
            </a:pPr>
            <a:r>
              <a:rPr lang="it-IT" sz="1800" dirty="0" smtClean="0"/>
              <a:t> </a:t>
            </a:r>
            <a:r>
              <a:rPr lang="it-IT" sz="1800" dirty="0" smtClean="0"/>
              <a:t> brodo di cottura del seitan</a:t>
            </a:r>
            <a:endParaRPr lang="it-IT" sz="1800" dirty="0"/>
          </a:p>
        </p:txBody>
      </p:sp>
      <p:pic>
        <p:nvPicPr>
          <p:cNvPr id="6" name="Immagine 5" descr="arrosto seit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140968"/>
            <a:ext cx="5626596" cy="3465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it-IT" dirty="0" smtClean="0"/>
              <a:t>Polpette di seitan</a:t>
            </a:r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251520" y="1340768"/>
            <a:ext cx="8686800" cy="52565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fontAlgn="base">
              <a:buNone/>
            </a:pPr>
            <a:r>
              <a:rPr lang="it-IT" b="1" dirty="0" smtClean="0"/>
              <a:t>Ingredienti: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 150 </a:t>
            </a:r>
            <a:r>
              <a:rPr lang="it-IT" dirty="0" smtClean="0"/>
              <a:t>g di seitan</a:t>
            </a:r>
            <a:br>
              <a:rPr lang="it-IT" dirty="0" smtClean="0"/>
            </a:br>
            <a:r>
              <a:rPr lang="it-IT" dirty="0" smtClean="0"/>
              <a:t>  200 </a:t>
            </a:r>
            <a:r>
              <a:rPr lang="it-IT" dirty="0" smtClean="0"/>
              <a:t>g di melanzane</a:t>
            </a:r>
            <a:br>
              <a:rPr lang="it-IT" dirty="0" smtClean="0"/>
            </a:br>
            <a:r>
              <a:rPr lang="it-IT" dirty="0" smtClean="0"/>
              <a:t>  30 </a:t>
            </a:r>
            <a:r>
              <a:rPr lang="it-IT" dirty="0" smtClean="0"/>
              <a:t>g di pangrattato</a:t>
            </a:r>
            <a:br>
              <a:rPr lang="it-IT" dirty="0" smtClean="0"/>
            </a:br>
            <a:r>
              <a:rPr lang="it-IT" dirty="0" smtClean="0"/>
              <a:t>  1 </a:t>
            </a:r>
            <a:r>
              <a:rPr lang="it-IT" dirty="0" smtClean="0"/>
              <a:t>cucchiaio di lievito alimentare</a:t>
            </a:r>
            <a:br>
              <a:rPr lang="it-IT" dirty="0" smtClean="0"/>
            </a:br>
            <a:r>
              <a:rPr lang="it-IT" dirty="0" smtClean="0"/>
              <a:t>  porro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 sale</a:t>
            </a:r>
            <a:r>
              <a:rPr lang="it-IT" dirty="0" smtClean="0"/>
              <a:t>, pepe</a:t>
            </a:r>
            <a:br>
              <a:rPr lang="it-IT" dirty="0" smtClean="0"/>
            </a:br>
            <a:r>
              <a:rPr lang="it-IT" dirty="0" smtClean="0"/>
              <a:t>  prezzemolo</a:t>
            </a:r>
          </a:p>
          <a:p>
            <a:pPr fontAlgn="base">
              <a:buNone/>
            </a:pPr>
            <a:r>
              <a:rPr lang="it-IT" dirty="0" smtClean="0"/>
              <a:t>  Opzionale: sugo al pomodoro</a:t>
            </a:r>
            <a:endParaRPr lang="it-IT" dirty="0" smtClean="0"/>
          </a:p>
        </p:txBody>
      </p:sp>
      <p:pic>
        <p:nvPicPr>
          <p:cNvPr id="6" name="Immagine 5" descr="polpette seit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268760"/>
            <a:ext cx="3960440" cy="2970330"/>
          </a:xfrm>
          <a:prstGeom prst="rect">
            <a:avLst/>
          </a:prstGeom>
        </p:spPr>
      </p:pic>
      <p:pic>
        <p:nvPicPr>
          <p:cNvPr id="7" name="Immagine 6" descr="polpette al su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221088"/>
            <a:ext cx="3964162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it-IT" dirty="0" smtClean="0"/>
              <a:t>scaloppine di seitan ai funghi</a:t>
            </a:r>
            <a:endParaRPr lang="it-IT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251520" y="1340768"/>
            <a:ext cx="8686800" cy="52565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it-IT" b="1" dirty="0" smtClean="0"/>
              <a:t>Ingredienti:</a:t>
            </a:r>
          </a:p>
          <a:p>
            <a:r>
              <a:rPr lang="it-IT" dirty="0" smtClean="0"/>
              <a:t>  8 </a:t>
            </a:r>
            <a:r>
              <a:rPr lang="it-IT" dirty="0" smtClean="0"/>
              <a:t>fettine di seitan </a:t>
            </a:r>
          </a:p>
          <a:p>
            <a:r>
              <a:rPr lang="it-IT" dirty="0" smtClean="0"/>
              <a:t>  600 </a:t>
            </a:r>
            <a:r>
              <a:rPr lang="it-IT" dirty="0" smtClean="0"/>
              <a:t>gr di funghi champignon</a:t>
            </a:r>
          </a:p>
          <a:p>
            <a:r>
              <a:rPr lang="it-IT" dirty="0" smtClean="0"/>
              <a:t>  1 </a:t>
            </a:r>
            <a:r>
              <a:rPr lang="it-IT" dirty="0" smtClean="0"/>
              <a:t>bicchiere di vino bianco </a:t>
            </a:r>
            <a:r>
              <a:rPr lang="it-IT" dirty="0" smtClean="0"/>
              <a:t>secco</a:t>
            </a:r>
            <a:endParaRPr lang="it-IT" dirty="0" smtClean="0"/>
          </a:p>
          <a:p>
            <a:r>
              <a:rPr lang="it-IT" dirty="0" smtClean="0"/>
              <a:t>  1 </a:t>
            </a:r>
            <a:r>
              <a:rPr lang="it-IT" dirty="0" smtClean="0"/>
              <a:t>spicchio di aglio</a:t>
            </a:r>
          </a:p>
          <a:p>
            <a:r>
              <a:rPr lang="it-IT" dirty="0" smtClean="0"/>
              <a:t>  1/2 </a:t>
            </a:r>
            <a:r>
              <a:rPr lang="it-IT" dirty="0" smtClean="0"/>
              <a:t>bicchiere di brodo vegetale</a:t>
            </a:r>
          </a:p>
          <a:p>
            <a:r>
              <a:rPr lang="it-IT" dirty="0" smtClean="0"/>
              <a:t>  Olio</a:t>
            </a:r>
            <a:r>
              <a:rPr lang="it-IT" dirty="0" smtClean="0"/>
              <a:t>, sale,pepe e </a:t>
            </a:r>
            <a:r>
              <a:rPr lang="it-IT" dirty="0" smtClean="0"/>
              <a:t>prezzemolo</a:t>
            </a:r>
            <a:endParaRPr lang="it-IT" dirty="0" smtClean="0"/>
          </a:p>
        </p:txBody>
      </p:sp>
      <p:pic>
        <p:nvPicPr>
          <p:cNvPr id="7" name="Immagine 6" descr="seitan fung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844824"/>
            <a:ext cx="5292079" cy="396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it-IT" dirty="0" smtClean="0"/>
              <a:t>Spezzatino di seitan alle olive</a:t>
            </a:r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251520" y="1340768"/>
            <a:ext cx="8686800" cy="52565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it-IT" b="1" dirty="0" smtClean="0"/>
              <a:t>Ingredienti: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 seitan </a:t>
            </a:r>
            <a:r>
              <a:rPr lang="it-IT" dirty="0" smtClean="0"/>
              <a:t>autoprodotto</a:t>
            </a:r>
            <a:br>
              <a:rPr lang="it-IT" dirty="0" smtClean="0"/>
            </a:br>
            <a:r>
              <a:rPr lang="it-IT" dirty="0" smtClean="0"/>
              <a:t>  patate </a:t>
            </a:r>
            <a:r>
              <a:rPr lang="it-IT" dirty="0" smtClean="0"/>
              <a:t>lessate</a:t>
            </a:r>
            <a:br>
              <a:rPr lang="it-IT" dirty="0" smtClean="0"/>
            </a:br>
            <a:r>
              <a:rPr lang="it-IT" dirty="0" smtClean="0"/>
              <a:t>  olive </a:t>
            </a:r>
            <a:r>
              <a:rPr lang="it-IT" dirty="0" smtClean="0"/>
              <a:t>amare</a:t>
            </a:r>
            <a:br>
              <a:rPr lang="it-IT" dirty="0" smtClean="0"/>
            </a:br>
            <a:r>
              <a:rPr lang="it-IT" dirty="0" smtClean="0"/>
              <a:t>  passata </a:t>
            </a:r>
            <a:r>
              <a:rPr lang="it-IT" dirty="0" smtClean="0"/>
              <a:t>di pomodoro</a:t>
            </a:r>
            <a:br>
              <a:rPr lang="it-IT" dirty="0" smtClean="0"/>
            </a:br>
            <a:r>
              <a:rPr lang="it-IT" dirty="0" smtClean="0"/>
              <a:t>  aglio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 olio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 rosmarino</a:t>
            </a:r>
            <a:endParaRPr lang="it-IT" dirty="0"/>
          </a:p>
        </p:txBody>
      </p:sp>
      <p:pic>
        <p:nvPicPr>
          <p:cNvPr id="6" name="Immagine 5" descr="spezzati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06084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Cos’è il seitan?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75515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dirty="0" smtClean="0"/>
              <a:t>Il Seitan è un alimento di origine vegetale a base di glutine di frumento e insaporito prevalentemente con brodo vegetale e salsa di soia.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Esso è un ottimo sostituto della carne sia a livello nutritivo (alto contenuto proteico, buon apporto calorico senza grassi dannosi, nessun contenuto chimico o farmacologico ecc..), sia a livello di sapore ed è spesso usato per fare “carne finta” come affettati vegetali, wurstel e </a:t>
            </a:r>
            <a:r>
              <a:rPr lang="it-IT" dirty="0" err="1" smtClean="0"/>
              <a:t>burger</a:t>
            </a:r>
            <a:r>
              <a:rPr lang="it-IT" dirty="0" smtClean="0"/>
              <a:t> interamente vegetali ecc..</a:t>
            </a:r>
          </a:p>
          <a:p>
            <a:pPr marL="0" indent="0">
              <a:buNone/>
            </a:pP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Questo alimento è altamente digeribile, anche se contiene in basse percentuali alcuni amminoacidi essenziali, facilmente rintracciabili in altri alimenti vegetali comuni. </a:t>
            </a:r>
            <a:br>
              <a:rPr lang="it-IT" dirty="0" smtClean="0"/>
            </a:br>
            <a:r>
              <a:rPr lang="it-IT" dirty="0" smtClean="0"/>
              <a:t>Contenendo glutine è sconsigliato per i celiaci e gli intolleranti al glutine.</a:t>
            </a:r>
            <a:br>
              <a:rPr lang="it-IT" dirty="0" smtClean="0"/>
            </a:b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È quindi un sostituto che per un numero veramente alto di motivi è superiore alla carne, questo convegno mira a mostrarci i maggiori.</a:t>
            </a:r>
          </a:p>
          <a:p>
            <a:pPr marL="0" indent="0">
              <a:buNone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Buon appetito!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u="sng" dirty="0" smtClean="0"/>
              <a:t>Per maggiori approfondimenti e altre ricette, visitate i vari siti di cucina etica, ecologica e vegan, come </a:t>
            </a:r>
            <a:r>
              <a:rPr lang="it-IT" sz="2800" u="sng" dirty="0" smtClean="0"/>
              <a:t>ad esempio</a:t>
            </a:r>
            <a:r>
              <a:rPr lang="it-IT" sz="2800" u="sng" dirty="0" smtClean="0"/>
              <a:t>:</a:t>
            </a:r>
          </a:p>
          <a:p>
            <a:pPr>
              <a:buNone/>
            </a:pPr>
            <a:r>
              <a:rPr lang="it-IT" sz="2800" dirty="0" smtClean="0">
                <a:solidFill>
                  <a:srgbClr val="00B050"/>
                </a:solidFill>
              </a:rPr>
              <a:t>www.veganblog.it</a:t>
            </a:r>
          </a:p>
          <a:p>
            <a:pPr>
              <a:buNone/>
            </a:pPr>
            <a:r>
              <a:rPr lang="it-IT" sz="2800" dirty="0" smtClean="0">
                <a:solidFill>
                  <a:srgbClr val="00B050"/>
                </a:solidFill>
              </a:rPr>
              <a:t>www.vegan3000.info</a:t>
            </a:r>
          </a:p>
          <a:p>
            <a:pPr>
              <a:buNone/>
            </a:pPr>
            <a:r>
              <a:rPr lang="it-IT" sz="2800" u="sng" dirty="0" smtClean="0"/>
              <a:t>Ricette e stile di vita vegan:</a:t>
            </a:r>
            <a:endParaRPr lang="it-IT" sz="2800" u="sng" dirty="0" smtClean="0"/>
          </a:p>
          <a:p>
            <a:pPr>
              <a:buNone/>
            </a:pPr>
            <a:r>
              <a:rPr lang="it-IT" sz="2800" dirty="0" smtClean="0">
                <a:solidFill>
                  <a:srgbClr val="00B050"/>
                </a:solidFill>
              </a:rPr>
              <a:t>www.vegfacile.info</a:t>
            </a:r>
          </a:p>
          <a:p>
            <a:pPr>
              <a:buNone/>
            </a:pPr>
            <a:endParaRPr lang="it-IT" sz="28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it-IT" dirty="0" smtClean="0">
                <a:solidFill>
                  <a:schemeClr val="tx1"/>
                </a:solidFill>
              </a:rPr>
              <a:t>I miei contatti:</a:t>
            </a:r>
          </a:p>
          <a:p>
            <a:pPr>
              <a:buNone/>
            </a:pPr>
            <a:r>
              <a:rPr lang="it-IT" dirty="0" smtClean="0">
                <a:solidFill>
                  <a:schemeClr val="tx1"/>
                </a:solidFill>
              </a:rPr>
              <a:t>stefanovolta@hotmail.it</a:t>
            </a:r>
            <a:endParaRPr lang="it-IT" dirty="0" smtClean="0">
              <a:solidFill>
                <a:schemeClr val="tx1"/>
              </a:solidFill>
            </a:endParaRPr>
          </a:p>
        </p:txBody>
      </p:sp>
      <p:pic>
        <p:nvPicPr>
          <p:cNvPr id="4" name="Immagine 3" descr="go-ve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212976"/>
            <a:ext cx="3563888" cy="3186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storia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75515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dirty="0" smtClean="0"/>
              <a:t>Nel settimo secolo I monaci Buddhisti erano alla ricerca di una valida alternativa al tofu (tradizionalmente la filosofia Buddhista non contempla l’uccisione di esseri viventi, tantomeno per il cibo). </a:t>
            </a:r>
            <a:br>
              <a:rPr lang="it-IT" dirty="0" smtClean="0"/>
            </a:br>
            <a:r>
              <a:rPr lang="it-IT" dirty="0" smtClean="0"/>
              <a:t>Fecero un impasto di farina di grano e con un </a:t>
            </a:r>
            <a:r>
              <a:rPr lang="it-IT" dirty="0" err="1" smtClean="0"/>
              <a:t>risciaquo</a:t>
            </a:r>
            <a:r>
              <a:rPr lang="it-IT" dirty="0" smtClean="0"/>
              <a:t> riuscirono a eliminare l’amido e la parte solubile, ottenendo così un composto spugnoso simile al tofu (chiamato inizialmente </a:t>
            </a:r>
            <a:r>
              <a:rPr lang="it-IT" dirty="0" err="1" smtClean="0"/>
              <a:t>Kofu</a:t>
            </a:r>
            <a:r>
              <a:rPr lang="it-IT" dirty="0" smtClean="0"/>
              <a:t>).</a:t>
            </a:r>
            <a:br>
              <a:rPr lang="it-IT" dirty="0" smtClean="0"/>
            </a:br>
            <a:r>
              <a:rPr lang="it-IT" dirty="0" smtClean="0"/>
              <a:t>Lo chiamano tutt’oggi “il cibo di Buddha” o “la carne di grano”.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Ma furono i Giapponesi a sviluppare il processo di bollire questo composto in salsa di soia e di aromatizzare il tutto arrivando a un pasto ben più gustoso e interessante anche per popolazioni non vegetariane.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Sappiamo che il seitan è stato popolare nei paesi asiatici per secoli, mentre solo recentemente si è diffuso in America, questo grazie agli Avventisti del Settimo Giorno (la cura del corpo è essenziale per questa religione, ecco perché sono in gran parte vegetariani), i Mormoni e la dieta macrobiotica (Timothy </a:t>
            </a:r>
            <a:r>
              <a:rPr lang="it-IT" dirty="0" err="1" smtClean="0"/>
              <a:t>Aitken</a:t>
            </a:r>
            <a:r>
              <a:rPr lang="it-IT" dirty="0" smtClean="0"/>
              <a:t>, vegetariana rivista </a:t>
            </a:r>
            <a:r>
              <a:rPr lang="it-IT" dirty="0" err="1" smtClean="0"/>
              <a:t>Times</a:t>
            </a:r>
            <a:r>
              <a:rPr lang="it-IT" dirty="0" smtClean="0"/>
              <a:t> articolo, febbraio 1997).</a:t>
            </a:r>
          </a:p>
          <a:p>
            <a:pPr marL="0" indent="0"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Nutrienti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04056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</a:rPr>
              <a:t>Il seitan viene cotto ed insaporito in acqua con salsa di soia (</a:t>
            </a:r>
            <a:r>
              <a:rPr lang="it-IT" dirty="0" err="1" smtClean="0">
                <a:solidFill>
                  <a:schemeClr val="tx1"/>
                </a:solidFill>
              </a:rPr>
              <a:t>shoyu</a:t>
            </a:r>
            <a:r>
              <a:rPr lang="it-IT" dirty="0" smtClean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</a:rPr>
              <a:t>o </a:t>
            </a:r>
            <a:r>
              <a:rPr lang="it-IT" dirty="0" err="1" smtClean="0">
                <a:solidFill>
                  <a:schemeClr val="tx1"/>
                </a:solidFill>
              </a:rPr>
              <a:t>tamari</a:t>
            </a:r>
            <a:r>
              <a:rPr lang="it-IT" dirty="0" smtClean="0">
                <a:solidFill>
                  <a:schemeClr val="tx1"/>
                </a:solidFill>
              </a:rPr>
              <a:t>), alga </a:t>
            </a:r>
            <a:r>
              <a:rPr lang="it-IT" dirty="0" err="1" smtClean="0">
                <a:solidFill>
                  <a:schemeClr val="tx1"/>
                </a:solidFill>
              </a:rPr>
              <a:t>kombu</a:t>
            </a:r>
            <a:r>
              <a:rPr lang="it-IT" dirty="0" smtClean="0">
                <a:solidFill>
                  <a:schemeClr val="tx1"/>
                </a:solidFill>
              </a:rPr>
              <a:t>, sale. Il frumento contiene quattro proteine, 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</a:rPr>
              <a:t>di cui due idrosolubili e due no (una è il glutine).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</a:rPr>
              <a:t>È ideale per un'alimentazione vegetariana (più o meno stretta) o di 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</a:rPr>
              <a:t>semplice riduzione di cibi di origine animale e di colesterolo, grassi 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</a:rPr>
              <a:t>e calorie.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</a:rPr>
              <a:t>Il seitan ha un apporto proteico elevato (18%) e contiene pochi 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</a:rPr>
              <a:t>grassi (2%); comunque la composizione in amminoacidi delle sue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</a:rPr>
              <a:t>proteine è povera dell'amminoacido lisina (si trova facilmente nei 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</a:rPr>
              <a:t>vegetali come mostra la tabella).Le calorie sono intorno alle 110 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</a:rPr>
              <a:t>per 100 gr di prodotto, quindi simili a quelle della carne, senza però 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</a:rPr>
              <a:t>i grassi saturi e colesterolo di quest'ultima. </a:t>
            </a:r>
            <a:endParaRPr lang="it-IT" i="1" dirty="0" smtClean="0"/>
          </a:p>
          <a:p>
            <a:pPr marL="0" indent="0">
              <a:buNone/>
            </a:pPr>
            <a:endParaRPr lang="it-IT" i="1" dirty="0" smtClean="0"/>
          </a:p>
          <a:p>
            <a:pPr marL="0" indent="0">
              <a:buNone/>
            </a:pPr>
            <a:endParaRPr lang="it-IT" i="1" dirty="0" smtClean="0"/>
          </a:p>
          <a:p>
            <a:pPr marL="0" indent="0">
              <a:buNone/>
            </a:pPr>
            <a:r>
              <a:rPr lang="it-IT" i="1" dirty="0" smtClean="0"/>
              <a:t>Seitan calorie e valori :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Kcal 168</a:t>
            </a:r>
          </a:p>
          <a:p>
            <a:pPr marL="0" indent="0">
              <a:buNone/>
            </a:pPr>
            <a:r>
              <a:rPr lang="it-IT" dirty="0" smtClean="0"/>
              <a:t>Proteine 36.1</a:t>
            </a:r>
          </a:p>
          <a:p>
            <a:pPr marL="0" indent="0">
              <a:buNone/>
            </a:pPr>
            <a:r>
              <a:rPr lang="it-IT" dirty="0" smtClean="0"/>
              <a:t>Carboidrati 5.2</a:t>
            </a:r>
          </a:p>
          <a:p>
            <a:pPr marL="0" indent="0">
              <a:buNone/>
            </a:pPr>
            <a:r>
              <a:rPr lang="it-IT" dirty="0" smtClean="0"/>
              <a:t>Grassi 0.4</a:t>
            </a:r>
          </a:p>
          <a:p>
            <a:pPr marL="0" indent="0">
              <a:buNone/>
            </a:pPr>
            <a:r>
              <a:rPr lang="it-IT" dirty="0" smtClean="0"/>
              <a:t>Sodio 3260</a:t>
            </a:r>
          </a:p>
          <a:p>
            <a:pPr marL="0" indent="0">
              <a:buNone/>
            </a:pPr>
            <a:r>
              <a:rPr lang="it-IT" dirty="0" smtClean="0"/>
              <a:t>Potassio 1128</a:t>
            </a:r>
          </a:p>
        </p:txBody>
      </p:sp>
      <p:pic>
        <p:nvPicPr>
          <p:cNvPr id="4" name="Immagine 3" descr="Lisina nella dieta vegetariana. Tabella  (NV 2009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118267"/>
            <a:ext cx="3384376" cy="2739733"/>
          </a:xfrm>
          <a:prstGeom prst="rect">
            <a:avLst/>
          </a:prstGeom>
        </p:spPr>
      </p:pic>
      <p:pic>
        <p:nvPicPr>
          <p:cNvPr id="5" name="Immagine 4" descr="Immag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0"/>
            <a:ext cx="320384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carne dei vegetariani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Per fare un reale </a:t>
            </a:r>
            <a:r>
              <a:rPr lang="it-IT" dirty="0" smtClean="0"/>
              <a:t>confronto con la carne animale </a:t>
            </a:r>
            <a:r>
              <a:rPr lang="it-IT" dirty="0" smtClean="0"/>
              <a:t>dobbiamo analizzare 3 ambiti di interesse: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Etica </a:t>
            </a:r>
            <a:r>
              <a:rPr lang="it-IT" sz="2400" dirty="0" smtClean="0"/>
              <a:t>(</a:t>
            </a:r>
            <a:r>
              <a:rPr lang="it-IT" sz="2400" dirty="0" err="1" smtClean="0"/>
              <a:t>verra’</a:t>
            </a:r>
            <a:r>
              <a:rPr lang="it-IT" sz="2400" dirty="0" smtClean="0"/>
              <a:t> tralasciata in quanto non è materia di questo breve corso introduttivo al Seitan);</a:t>
            </a:r>
            <a:endParaRPr lang="it-IT" dirty="0" smtClean="0"/>
          </a:p>
          <a:p>
            <a:r>
              <a:rPr lang="it-IT" dirty="0" smtClean="0"/>
              <a:t>Ambiente </a:t>
            </a:r>
            <a:r>
              <a:rPr lang="it-IT" sz="2400" dirty="0" smtClean="0"/>
              <a:t>(molto in breve);</a:t>
            </a:r>
          </a:p>
          <a:p>
            <a:r>
              <a:rPr lang="it-IT" dirty="0" smtClean="0"/>
              <a:t>Salute.</a:t>
            </a:r>
          </a:p>
          <a:p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Motivazioni etiche</a:t>
            </a:r>
            <a:endParaRPr lang="it-IT" dirty="0"/>
          </a:p>
        </p:txBody>
      </p:sp>
      <p:pic>
        <p:nvPicPr>
          <p:cNvPr id="4" name="Immagine 3" descr="307905_182430725215063_295810786_n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628800"/>
            <a:ext cx="6768752" cy="314464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403648" y="5085184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C00000"/>
                </a:solidFill>
                <a:latin typeface="Black Asylum" pitchFamily="2" charset="0"/>
                <a:hlinkClick r:id="rId4" action="ppaction://hlinkfile"/>
              </a:rPr>
              <a:t>Ci siamo mai messi negli occhi della vittima?</a:t>
            </a:r>
            <a:endParaRPr lang="it-IT" sz="4000" dirty="0">
              <a:solidFill>
                <a:srgbClr val="C00000"/>
              </a:solidFill>
              <a:latin typeface="Black Asylu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Impatto ambientale</a:t>
            </a:r>
            <a:endParaRPr lang="it-IT" dirty="0"/>
          </a:p>
        </p:txBody>
      </p:sp>
      <p:pic>
        <p:nvPicPr>
          <p:cNvPr id="4" name="Immagine 3" descr="303228_174817849266649_100002153043943_378895_207537434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890" y="692696"/>
            <a:ext cx="3995110" cy="31526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4" descr="boschi50act50jas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4860032" cy="2982928"/>
          </a:xfrm>
          <a:prstGeom prst="rect">
            <a:avLst/>
          </a:prstGeom>
        </p:spPr>
      </p:pic>
      <p:pic>
        <p:nvPicPr>
          <p:cNvPr id="6" name="Immagine 5" descr="247965_204231309621298_4403554_n.jp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8556" y="4221089"/>
            <a:ext cx="4065444" cy="2636911"/>
          </a:xfrm>
          <a:prstGeom prst="rect">
            <a:avLst/>
          </a:prstGeom>
        </p:spPr>
      </p:pic>
      <p:pic>
        <p:nvPicPr>
          <p:cNvPr id="7" name="Immagine 6" descr="Immagi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221088"/>
            <a:ext cx="4860032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Impatto sulla salute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1556792"/>
            <a:ext cx="83529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Cosa contiene la carne in più del seitan?</a:t>
            </a:r>
          </a:p>
          <a:p>
            <a:endParaRPr lang="it-IT" dirty="0" smtClean="0"/>
          </a:p>
          <a:p>
            <a:pPr>
              <a:buFontTx/>
              <a:buChar char="-"/>
            </a:pPr>
            <a:r>
              <a:rPr lang="it-IT" dirty="0" smtClean="0"/>
              <a:t> Residui di monossido di carbonio (da trattamento post </a:t>
            </a:r>
            <a:r>
              <a:rPr lang="it-IT" dirty="0" err="1" smtClean="0"/>
              <a:t>mortem</a:t>
            </a:r>
            <a:r>
              <a:rPr lang="it-IT" dirty="0" smtClean="0"/>
              <a:t> degli animali)</a:t>
            </a:r>
          </a:p>
          <a:p>
            <a:pPr>
              <a:buFontTx/>
              <a:buChar char="-"/>
            </a:pPr>
            <a:r>
              <a:rPr lang="it-IT" dirty="0" smtClean="0"/>
              <a:t> Residui chimici da trattamento della carne morta</a:t>
            </a:r>
          </a:p>
          <a:p>
            <a:pPr>
              <a:buFontTx/>
              <a:buChar char="-"/>
            </a:pPr>
            <a:r>
              <a:rPr lang="it-IT" dirty="0" smtClean="0"/>
              <a:t> Residui di farmaci e/o virus e batteri </a:t>
            </a:r>
          </a:p>
          <a:p>
            <a:pPr>
              <a:buFontTx/>
              <a:buChar char="-"/>
            </a:pPr>
            <a:r>
              <a:rPr lang="it-IT" dirty="0" smtClean="0"/>
              <a:t> Proteine animali (Acidosi del corpo, legami sempre più noti con tumori, malattie degenerative e problemi cardio-vascolari -&gt; WCRF, American </a:t>
            </a:r>
            <a:r>
              <a:rPr lang="it-IT" dirty="0" err="1" smtClean="0"/>
              <a:t>Dietetic</a:t>
            </a:r>
            <a:r>
              <a:rPr lang="it-IT" dirty="0" smtClean="0"/>
              <a:t> </a:t>
            </a:r>
            <a:r>
              <a:rPr lang="it-IT" dirty="0" err="1" smtClean="0"/>
              <a:t>Association</a:t>
            </a:r>
            <a:r>
              <a:rPr lang="it-IT" dirty="0" smtClean="0"/>
              <a:t>, ecc..)</a:t>
            </a:r>
          </a:p>
          <a:p>
            <a:pPr>
              <a:buFontTx/>
              <a:buChar char="-"/>
            </a:pPr>
            <a:r>
              <a:rPr lang="it-IT" dirty="0" smtClean="0"/>
              <a:t> Colesterolo (assente nei vegetali</a:t>
            </a:r>
            <a:r>
              <a:rPr lang="it-IT" dirty="0" smtClean="0"/>
              <a:t>), alto contenuto di grassi saturi e trans</a:t>
            </a:r>
            <a:endParaRPr lang="it-IT" dirty="0" smtClean="0"/>
          </a:p>
          <a:p>
            <a:pPr>
              <a:buFontTx/>
              <a:buChar char="-"/>
            </a:pPr>
            <a:r>
              <a:rPr lang="it-IT" dirty="0" smtClean="0"/>
              <a:t> Conservanti vari (in gran parte i conservanti sono cancerogeni, in ogni caso non sono benefici per il nostro corpo)</a:t>
            </a:r>
          </a:p>
          <a:p>
            <a:pPr>
              <a:buFontTx/>
              <a:buChar char="-"/>
            </a:pPr>
            <a:r>
              <a:rPr lang="it-IT" dirty="0" smtClean="0"/>
              <a:t> Coloranti e insaporitori (la carne è ricca di queste sostanze sebbene spesso non sia noto; uno dei motivi per cui il cibo vegan è molto simile come sapore è proprio per questi insaporitori che danno la maggior parte del gusto alla carne)</a:t>
            </a:r>
          </a:p>
          <a:p>
            <a:pPr>
              <a:buFontTx/>
              <a:buChar char="-"/>
            </a:pPr>
            <a:r>
              <a:rPr lang="it-IT" dirty="0" smtClean="0"/>
              <a:t> Adrenalina animale (derivante dallo stato di stress e TERRORE a cui gli animali da macello sono soggetti)</a:t>
            </a:r>
          </a:p>
          <a:p>
            <a:pPr>
              <a:buFontTx/>
              <a:buChar char="-"/>
            </a:pPr>
            <a:r>
              <a:rPr lang="it-IT" dirty="0" smtClean="0"/>
              <a:t> Ultima ma peggiore di tutti: Ormoni animali (99,8% della carne e derivati in commercio)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Ingredienti e lavorazione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Ingredienti per 5 </a:t>
            </a:r>
            <a:r>
              <a:rPr lang="it-IT" dirty="0" err="1" smtClean="0"/>
              <a:t>pers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pPr marL="447675">
              <a:buNone/>
            </a:pPr>
            <a:r>
              <a:rPr lang="it-IT" dirty="0" smtClean="0"/>
              <a:t>    </a:t>
            </a:r>
            <a:r>
              <a:rPr lang="it-IT" sz="2800" dirty="0" smtClean="0"/>
              <a:t>2 kg farina </a:t>
            </a:r>
            <a:r>
              <a:rPr lang="it-IT" sz="2800" dirty="0" err="1" smtClean="0"/>
              <a:t>manitoba</a:t>
            </a:r>
            <a:endParaRPr lang="it-IT" sz="2800" dirty="0" smtClean="0"/>
          </a:p>
          <a:p>
            <a:pPr marL="447675">
              <a:buNone/>
            </a:pPr>
            <a:r>
              <a:rPr lang="it-IT" sz="2800" dirty="0" smtClean="0"/>
              <a:t>    150 cl di salsa di soia</a:t>
            </a:r>
          </a:p>
          <a:p>
            <a:pPr marL="447675">
              <a:buNone/>
            </a:pPr>
            <a:r>
              <a:rPr lang="it-IT" sz="2800" dirty="0" smtClean="0"/>
              <a:t>    Acqua calda q.b.</a:t>
            </a:r>
          </a:p>
          <a:p>
            <a:pPr marL="447675">
              <a:buNone/>
            </a:pPr>
            <a:r>
              <a:rPr lang="it-IT" sz="2800" dirty="0" smtClean="0"/>
              <a:t>    Verdure da brodo </a:t>
            </a:r>
          </a:p>
          <a:p>
            <a:pPr marL="447675">
              <a:buNone/>
            </a:pPr>
            <a:r>
              <a:rPr lang="it-IT" sz="2800" dirty="0" smtClean="0"/>
              <a:t>    Spezie, sale</a:t>
            </a:r>
          </a:p>
          <a:p>
            <a:pPr marL="447675">
              <a:buNone/>
            </a:pPr>
            <a:r>
              <a:rPr lang="it-IT" sz="2800" dirty="0" smtClean="0"/>
              <a:t>    Opzionale: Alga </a:t>
            </a:r>
            <a:r>
              <a:rPr lang="it-IT" sz="2800" dirty="0" err="1" smtClean="0"/>
              <a:t>Kombu</a:t>
            </a:r>
            <a:endParaRPr lang="it-IT" sz="2800" dirty="0"/>
          </a:p>
        </p:txBody>
      </p:sp>
      <p:pic>
        <p:nvPicPr>
          <p:cNvPr id="4" name="Immagine 3" descr="528758_248840331904560_2056157833_n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268760"/>
            <a:ext cx="3995936" cy="2996952"/>
          </a:xfrm>
          <a:prstGeom prst="rect">
            <a:avLst/>
          </a:prstGeom>
        </p:spPr>
      </p:pic>
      <p:pic>
        <p:nvPicPr>
          <p:cNvPr id="5" name="Immagine 4" descr="alga-kombu-marinoe.jp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340200"/>
            <a:ext cx="2517800" cy="251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199</TotalTime>
  <Words>831</Words>
  <Application>Microsoft Office PowerPoint</Application>
  <PresentationFormat>Presentazione su schermo (4:3)</PresentationFormat>
  <Paragraphs>139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Terra</vt:lpstr>
      <vt:lpstr>Diapositiva 1</vt:lpstr>
      <vt:lpstr>Cos’è il seitan?</vt:lpstr>
      <vt:lpstr>storia</vt:lpstr>
      <vt:lpstr>Nutrienti</vt:lpstr>
      <vt:lpstr>La carne dei vegetariani</vt:lpstr>
      <vt:lpstr>Motivazioni etiche</vt:lpstr>
      <vt:lpstr>Impatto ambientale</vt:lpstr>
      <vt:lpstr>Impatto sulla salute</vt:lpstr>
      <vt:lpstr>Ingredienti e lavorazione</vt:lpstr>
      <vt:lpstr>Fase 1: impasto</vt:lpstr>
      <vt:lpstr>Fase 2: lavaggio</vt:lpstr>
      <vt:lpstr>Fase 3: bollitura e riposo</vt:lpstr>
      <vt:lpstr>Fase 4: riciclo dell’acqua e piadine</vt:lpstr>
      <vt:lpstr>Esempi di ricette</vt:lpstr>
      <vt:lpstr>Ravioli al seitan</vt:lpstr>
      <vt:lpstr>Arrosto di seitan</vt:lpstr>
      <vt:lpstr>Polpette di seitan</vt:lpstr>
      <vt:lpstr>scaloppine di seitan ai funghi</vt:lpstr>
      <vt:lpstr>Spezzatino di seitan alle olive</vt:lpstr>
      <vt:lpstr>Buon appetito!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SEITAN</dc:title>
  <dc:creator>Stefano</dc:creator>
  <cp:lastModifiedBy>Stefano</cp:lastModifiedBy>
  <cp:revision>4</cp:revision>
  <dcterms:created xsi:type="dcterms:W3CDTF">2012-12-08T20:45:11Z</dcterms:created>
  <dcterms:modified xsi:type="dcterms:W3CDTF">2012-12-09T13:20:03Z</dcterms:modified>
</cp:coreProperties>
</file>