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7"/>
  </p:notesMasterIdLst>
  <p:sldIdLst>
    <p:sldId id="256" r:id="rId2"/>
    <p:sldId id="290" r:id="rId3"/>
    <p:sldId id="334" r:id="rId4"/>
    <p:sldId id="335" r:id="rId5"/>
    <p:sldId id="293" r:id="rId6"/>
    <p:sldId id="291" r:id="rId7"/>
    <p:sldId id="292" r:id="rId8"/>
    <p:sldId id="295" r:id="rId9"/>
    <p:sldId id="294" r:id="rId10"/>
    <p:sldId id="296" r:id="rId11"/>
    <p:sldId id="297" r:id="rId12"/>
    <p:sldId id="318" r:id="rId13"/>
    <p:sldId id="336" r:id="rId14"/>
    <p:sldId id="298" r:id="rId15"/>
    <p:sldId id="258" r:id="rId16"/>
    <p:sldId id="300" r:id="rId17"/>
    <p:sldId id="303" r:id="rId18"/>
    <p:sldId id="302" r:id="rId19"/>
    <p:sldId id="299" r:id="rId20"/>
    <p:sldId id="305" r:id="rId21"/>
    <p:sldId id="259" r:id="rId22"/>
    <p:sldId id="337" r:id="rId23"/>
    <p:sldId id="306" r:id="rId24"/>
    <p:sldId id="260" r:id="rId25"/>
    <p:sldId id="269" r:id="rId26"/>
    <p:sldId id="270" r:id="rId27"/>
    <p:sldId id="261" r:id="rId28"/>
    <p:sldId id="271" r:id="rId29"/>
    <p:sldId id="272" r:id="rId30"/>
    <p:sldId id="273" r:id="rId31"/>
    <p:sldId id="277" r:id="rId32"/>
    <p:sldId id="325" r:id="rId33"/>
    <p:sldId id="274" r:id="rId34"/>
    <p:sldId id="275" r:id="rId35"/>
    <p:sldId id="331" r:id="rId36"/>
    <p:sldId id="276" r:id="rId37"/>
    <p:sldId id="278" r:id="rId38"/>
    <p:sldId id="279" r:id="rId39"/>
    <p:sldId id="280" r:id="rId40"/>
    <p:sldId id="281" r:id="rId41"/>
    <p:sldId id="282" r:id="rId42"/>
    <p:sldId id="283" r:id="rId43"/>
    <p:sldId id="340" r:id="rId44"/>
    <p:sldId id="341" r:id="rId45"/>
    <p:sldId id="284" r:id="rId46"/>
    <p:sldId id="285" r:id="rId47"/>
    <p:sldId id="286" r:id="rId48"/>
    <p:sldId id="287" r:id="rId49"/>
    <p:sldId id="338" r:id="rId50"/>
    <p:sldId id="307" r:id="rId51"/>
    <p:sldId id="308" r:id="rId52"/>
    <p:sldId id="309" r:id="rId53"/>
    <p:sldId id="310" r:id="rId54"/>
    <p:sldId id="311" r:id="rId55"/>
    <p:sldId id="312" r:id="rId56"/>
    <p:sldId id="333" r:id="rId57"/>
    <p:sldId id="313" r:id="rId58"/>
    <p:sldId id="314" r:id="rId59"/>
    <p:sldId id="315" r:id="rId60"/>
    <p:sldId id="316" r:id="rId61"/>
    <p:sldId id="317" r:id="rId62"/>
    <p:sldId id="319" r:id="rId63"/>
    <p:sldId id="320" r:id="rId64"/>
    <p:sldId id="323" r:id="rId65"/>
    <p:sldId id="322" r:id="rId66"/>
    <p:sldId id="321" r:id="rId67"/>
    <p:sldId id="324" r:id="rId68"/>
    <p:sldId id="339" r:id="rId69"/>
    <p:sldId id="326" r:id="rId70"/>
    <p:sldId id="327" r:id="rId71"/>
    <p:sldId id="328" r:id="rId72"/>
    <p:sldId id="329" r:id="rId73"/>
    <p:sldId id="330" r:id="rId74"/>
    <p:sldId id="288" r:id="rId75"/>
    <p:sldId id="289" r:id="rId7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2" autoAdjust="0"/>
    <p:restoredTop sz="86447" autoAdjust="0"/>
  </p:normalViewPr>
  <p:slideViewPr>
    <p:cSldViewPr>
      <p:cViewPr>
        <p:scale>
          <a:sx n="86" d="100"/>
          <a:sy n="86" d="100"/>
        </p:scale>
        <p:origin x="-474"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Foglio1!$B$1</c:f>
              <c:strCache>
                <c:ptCount val="1"/>
                <c:pt idx="0">
                  <c:v>Stati Uniti Europa</c:v>
                </c:pt>
              </c:strCache>
            </c:strRef>
          </c:tx>
          <c:marker>
            <c:symbol val="none"/>
          </c:marker>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Foglio1!$A$2:$A$3</c:f>
              <c:numCache>
                <c:formatCode>General</c:formatCode>
                <c:ptCount val="2"/>
                <c:pt idx="0">
                  <c:v>1997</c:v>
                </c:pt>
                <c:pt idx="1">
                  <c:v>2020</c:v>
                </c:pt>
              </c:numCache>
            </c:numRef>
          </c:cat>
          <c:val>
            <c:numRef>
              <c:f>Foglio1!$B$2:$B$3</c:f>
              <c:numCache>
                <c:formatCode>General</c:formatCode>
                <c:ptCount val="2"/>
                <c:pt idx="0">
                  <c:v>89</c:v>
                </c:pt>
                <c:pt idx="1">
                  <c:v>124</c:v>
                </c:pt>
              </c:numCache>
            </c:numRef>
          </c:val>
          <c:smooth val="0"/>
        </c:ser>
        <c:ser>
          <c:idx val="1"/>
          <c:order val="1"/>
          <c:tx>
            <c:strRef>
              <c:f>Foglio1!$C$1</c:f>
              <c:strCache>
                <c:ptCount val="1"/>
                <c:pt idx="0">
                  <c:v>Europa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Foglio1!$A$2:$A$3</c:f>
              <c:numCache>
                <c:formatCode>General</c:formatCode>
                <c:ptCount val="2"/>
                <c:pt idx="0">
                  <c:v>1997</c:v>
                </c:pt>
                <c:pt idx="1">
                  <c:v>2020</c:v>
                </c:pt>
              </c:numCache>
            </c:numRef>
          </c:cat>
          <c:val>
            <c:numRef>
              <c:f>Foglio1!$C$2:$C$3</c:f>
              <c:numCache>
                <c:formatCode>General</c:formatCode>
                <c:ptCount val="2"/>
                <c:pt idx="0">
                  <c:v>56</c:v>
                </c:pt>
                <c:pt idx="1">
                  <c:v>86</c:v>
                </c:pt>
              </c:numCache>
            </c:numRef>
          </c:val>
          <c:smooth val="0"/>
        </c:ser>
        <c:ser>
          <c:idx val="2"/>
          <c:order val="2"/>
          <c:tx>
            <c:strRef>
              <c:f>Foglio1!$D$1</c:f>
              <c:strCache>
                <c:ptCount val="1"/>
                <c:pt idx="0">
                  <c:v>Cina</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Foglio1!$A$2:$A$3</c:f>
              <c:numCache>
                <c:formatCode>General</c:formatCode>
                <c:ptCount val="2"/>
                <c:pt idx="0">
                  <c:v>1997</c:v>
                </c:pt>
                <c:pt idx="1">
                  <c:v>2020</c:v>
                </c:pt>
              </c:numCache>
            </c:numRef>
          </c:cat>
          <c:val>
            <c:numRef>
              <c:f>Foglio1!$D$2:$D$3</c:f>
              <c:numCache>
                <c:formatCode>General</c:formatCode>
                <c:ptCount val="2"/>
                <c:pt idx="0">
                  <c:v>4</c:v>
                </c:pt>
                <c:pt idx="1">
                  <c:v>54</c:v>
                </c:pt>
              </c:numCache>
            </c:numRef>
          </c:val>
          <c:smooth val="0"/>
        </c:ser>
        <c:ser>
          <c:idx val="3"/>
          <c:order val="3"/>
          <c:tx>
            <c:strRef>
              <c:f>Foglio1!$E$1</c:f>
              <c:strCache>
                <c:ptCount val="1"/>
                <c:pt idx="0">
                  <c:v>Giappone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Foglio1!$A$2:$A$3</c:f>
              <c:numCache>
                <c:formatCode>General</c:formatCode>
                <c:ptCount val="2"/>
                <c:pt idx="0">
                  <c:v>1997</c:v>
                </c:pt>
                <c:pt idx="1">
                  <c:v>2020</c:v>
                </c:pt>
              </c:numCache>
            </c:numRef>
          </c:cat>
          <c:val>
            <c:numRef>
              <c:f>Foglio1!$E$2:$E$3</c:f>
              <c:numCache>
                <c:formatCode>General</c:formatCode>
                <c:ptCount val="2"/>
                <c:pt idx="0">
                  <c:v>8</c:v>
                </c:pt>
                <c:pt idx="1">
                  <c:v>42</c:v>
                </c:pt>
              </c:numCache>
            </c:numRef>
          </c:val>
          <c:smooth val="0"/>
        </c:ser>
        <c:ser>
          <c:idx val="4"/>
          <c:order val="4"/>
          <c:tx>
            <c:strRef>
              <c:f>Foglio1!$F$1</c:f>
              <c:strCache>
                <c:ptCount val="1"/>
                <c:pt idx="0">
                  <c:v>Brasile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Foglio1!$A$2:$A$3</c:f>
              <c:numCache>
                <c:formatCode>General</c:formatCode>
                <c:ptCount val="2"/>
                <c:pt idx="0">
                  <c:v>1997</c:v>
                </c:pt>
                <c:pt idx="1">
                  <c:v>2020</c:v>
                </c:pt>
              </c:numCache>
            </c:numRef>
          </c:cat>
          <c:val>
            <c:numRef>
              <c:f>Foglio1!$F$2:$F$3</c:f>
              <c:numCache>
                <c:formatCode>General</c:formatCode>
                <c:ptCount val="2"/>
                <c:pt idx="0">
                  <c:v>28</c:v>
                </c:pt>
                <c:pt idx="1">
                  <c:v>79</c:v>
                </c:pt>
              </c:numCache>
            </c:numRef>
          </c:val>
          <c:smooth val="0"/>
        </c:ser>
        <c:dLbls>
          <c:showLegendKey val="0"/>
          <c:showVal val="0"/>
          <c:showCatName val="0"/>
          <c:showSerName val="0"/>
          <c:showPercent val="0"/>
          <c:showBubbleSize val="0"/>
        </c:dLbls>
        <c:marker val="1"/>
        <c:smooth val="0"/>
        <c:axId val="129198336"/>
        <c:axId val="129208320"/>
      </c:lineChart>
      <c:catAx>
        <c:axId val="129198336"/>
        <c:scaling>
          <c:orientation val="minMax"/>
        </c:scaling>
        <c:delete val="0"/>
        <c:axPos val="b"/>
        <c:numFmt formatCode="General" sourceLinked="1"/>
        <c:majorTickMark val="out"/>
        <c:minorTickMark val="none"/>
        <c:tickLblPos val="nextTo"/>
        <c:crossAx val="129208320"/>
        <c:crosses val="autoZero"/>
        <c:auto val="1"/>
        <c:lblAlgn val="ctr"/>
        <c:lblOffset val="100"/>
        <c:noMultiLvlLbl val="0"/>
      </c:catAx>
      <c:valAx>
        <c:axId val="129208320"/>
        <c:scaling>
          <c:orientation val="minMax"/>
        </c:scaling>
        <c:delete val="0"/>
        <c:axPos val="l"/>
        <c:majorGridlines/>
        <c:numFmt formatCode="General" sourceLinked="1"/>
        <c:majorTickMark val="out"/>
        <c:minorTickMark val="none"/>
        <c:tickLblPos val="nextTo"/>
        <c:crossAx val="129198336"/>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strRef>
              <c:f>Foglio1!$B$1</c:f>
              <c:strCache>
                <c:ptCount val="1"/>
                <c:pt idx="0">
                  <c:v>Carne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Foglio1!$A$2:$A$5</c:f>
              <c:numCache>
                <c:formatCode>General</c:formatCode>
                <c:ptCount val="4"/>
                <c:pt idx="0">
                  <c:v>1997</c:v>
                </c:pt>
                <c:pt idx="1">
                  <c:v>2001</c:v>
                </c:pt>
                <c:pt idx="2">
                  <c:v>2020</c:v>
                </c:pt>
                <c:pt idx="3">
                  <c:v>2050</c:v>
                </c:pt>
              </c:numCache>
            </c:numRef>
          </c:cat>
          <c:val>
            <c:numRef>
              <c:f>Foglio1!$B$2:$B$5</c:f>
              <c:numCache>
                <c:formatCode>General</c:formatCode>
                <c:ptCount val="4"/>
                <c:pt idx="0">
                  <c:v>209</c:v>
                </c:pt>
                <c:pt idx="1">
                  <c:v>229</c:v>
                </c:pt>
                <c:pt idx="2">
                  <c:v>327</c:v>
                </c:pt>
                <c:pt idx="3">
                  <c:v>465</c:v>
                </c:pt>
              </c:numCache>
            </c:numRef>
          </c:val>
          <c:smooth val="0"/>
        </c:ser>
        <c:ser>
          <c:idx val="1"/>
          <c:order val="1"/>
          <c:tx>
            <c:strRef>
              <c:f>Foglio1!$C$1</c:f>
              <c:strCache>
                <c:ptCount val="1"/>
                <c:pt idx="0">
                  <c:v>Latte</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Foglio1!$A$2:$A$5</c:f>
              <c:numCache>
                <c:formatCode>General</c:formatCode>
                <c:ptCount val="4"/>
                <c:pt idx="0">
                  <c:v>1997</c:v>
                </c:pt>
                <c:pt idx="1">
                  <c:v>2001</c:v>
                </c:pt>
                <c:pt idx="2">
                  <c:v>2020</c:v>
                </c:pt>
                <c:pt idx="3">
                  <c:v>2050</c:v>
                </c:pt>
              </c:numCache>
            </c:numRef>
          </c:cat>
          <c:val>
            <c:numRef>
              <c:f>Foglio1!$C$2:$C$5</c:f>
              <c:numCache>
                <c:formatCode>General</c:formatCode>
                <c:ptCount val="4"/>
                <c:pt idx="0">
                  <c:v>442</c:v>
                </c:pt>
                <c:pt idx="1">
                  <c:v>580</c:v>
                </c:pt>
                <c:pt idx="2">
                  <c:v>648</c:v>
                </c:pt>
                <c:pt idx="3">
                  <c:v>1053</c:v>
                </c:pt>
              </c:numCache>
            </c:numRef>
          </c:val>
          <c:smooth val="0"/>
        </c:ser>
        <c:dLbls>
          <c:showLegendKey val="0"/>
          <c:showVal val="0"/>
          <c:showCatName val="0"/>
          <c:showSerName val="0"/>
          <c:showPercent val="0"/>
          <c:showBubbleSize val="0"/>
        </c:dLbls>
        <c:marker val="1"/>
        <c:smooth val="0"/>
        <c:axId val="131998080"/>
        <c:axId val="131999616"/>
      </c:lineChart>
      <c:catAx>
        <c:axId val="131998080"/>
        <c:scaling>
          <c:orientation val="minMax"/>
        </c:scaling>
        <c:delete val="0"/>
        <c:axPos val="b"/>
        <c:numFmt formatCode="General" sourceLinked="1"/>
        <c:majorTickMark val="out"/>
        <c:minorTickMark val="none"/>
        <c:tickLblPos val="nextTo"/>
        <c:crossAx val="131999616"/>
        <c:crosses val="autoZero"/>
        <c:auto val="1"/>
        <c:lblAlgn val="ctr"/>
        <c:lblOffset val="100"/>
        <c:noMultiLvlLbl val="0"/>
      </c:catAx>
      <c:valAx>
        <c:axId val="131999616"/>
        <c:scaling>
          <c:orientation val="minMax"/>
        </c:scaling>
        <c:delete val="0"/>
        <c:axPos val="l"/>
        <c:majorGridlines/>
        <c:numFmt formatCode="General" sourceLinked="1"/>
        <c:majorTickMark val="out"/>
        <c:minorTickMark val="none"/>
        <c:tickLblPos val="nextTo"/>
        <c:crossAx val="131998080"/>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en-US" spc="300" dirty="0">
                <a:latin typeface="expressions of the soul" panose="02000603000000000000" pitchFamily="2" charset="0"/>
                <a:ea typeface="expressions of the soul" panose="02000603000000000000" pitchFamily="2" charset="0"/>
              </a:rPr>
              <a:t>Terreni potenzialmente agricoli nel </a:t>
            </a:r>
            <a:r>
              <a:rPr lang="en-US" spc="300" dirty="0" err="1">
                <a:latin typeface="expressions of the soul" panose="02000603000000000000" pitchFamily="2" charset="0"/>
                <a:ea typeface="expressions of the soul" panose="02000603000000000000" pitchFamily="2" charset="0"/>
              </a:rPr>
              <a:t>mondo</a:t>
            </a:r>
            <a:r>
              <a:rPr lang="en-US" spc="300" dirty="0">
                <a:latin typeface="expressions of the soul" panose="02000603000000000000" pitchFamily="2" charset="0"/>
                <a:ea typeface="expressions of the soul" panose="02000603000000000000" pitchFamily="2" charset="0"/>
              </a:rPr>
              <a:t> (FAO)</a:t>
            </a:r>
          </a:p>
        </c:rich>
      </c:tx>
      <c:layout/>
      <c:overlay val="0"/>
    </c:title>
    <c:autoTitleDeleted val="0"/>
    <c:plotArea>
      <c:layout/>
      <c:pieChart>
        <c:varyColors val="1"/>
        <c:ser>
          <c:idx val="0"/>
          <c:order val="0"/>
          <c:tx>
            <c:strRef>
              <c:f>Foglio1!$B$1</c:f>
              <c:strCache>
                <c:ptCount val="1"/>
                <c:pt idx="0">
                  <c:v>Vendite</c:v>
                </c:pt>
              </c:strCache>
            </c:strRef>
          </c:tx>
          <c:dPt>
            <c:idx val="0"/>
            <c:bubble3D val="0"/>
            <c:spPr>
              <a:solidFill>
                <a:schemeClr val="accent3">
                  <a:lumMod val="75000"/>
                </a:schemeClr>
              </a:solidFill>
            </c:spPr>
          </c:dPt>
          <c:dPt>
            <c:idx val="1"/>
            <c:bubble3D val="0"/>
            <c:spPr>
              <a:solidFill>
                <a:schemeClr val="accent1">
                  <a:lumMod val="75000"/>
                </a:schemeClr>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Foglio1!$A$2:$A$3</c:f>
              <c:strCache>
                <c:ptCount val="2"/>
                <c:pt idx="0">
                  <c:v>PASCOLO e FORAGGIO</c:v>
                </c:pt>
                <c:pt idx="1">
                  <c:v>CIBO UMANO</c:v>
                </c:pt>
              </c:strCache>
            </c:strRef>
          </c:cat>
          <c:val>
            <c:numRef>
              <c:f>Foglio1!$B$2:$B$3</c:f>
              <c:numCache>
                <c:formatCode>General</c:formatCode>
                <c:ptCount val="2"/>
                <c:pt idx="0">
                  <c:v>70</c:v>
                </c:pt>
                <c:pt idx="1">
                  <c:v>30</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pc="300"/>
            </a:pPr>
            <a:r>
              <a:rPr lang="en-US" spc="300" dirty="0" smtClean="0">
                <a:latin typeface="expressions of the soul" panose="02000603000000000000" pitchFamily="2" charset="0"/>
                <a:ea typeface="expressions of the soul" panose="02000603000000000000" pitchFamily="2" charset="0"/>
              </a:rPr>
              <a:t>Cause</a:t>
            </a:r>
            <a:endParaRPr lang="en-US" spc="300" dirty="0">
              <a:latin typeface="expressions of the soul" panose="02000603000000000000" pitchFamily="2" charset="0"/>
              <a:ea typeface="expressions of the soul" panose="02000603000000000000" pitchFamily="2" charset="0"/>
            </a:endParaRPr>
          </a:p>
        </c:rich>
      </c:tx>
      <c:layout>
        <c:manualLayout>
          <c:xMode val="edge"/>
          <c:yMode val="edge"/>
          <c:x val="0.50882436198108882"/>
          <c:y val="4.7625391656181383E-2"/>
        </c:manualLayout>
      </c:layout>
      <c:overlay val="0"/>
    </c:title>
    <c:autoTitleDeleted val="0"/>
    <c:plotArea>
      <c:layout>
        <c:manualLayout>
          <c:layoutTarget val="inner"/>
          <c:xMode val="edge"/>
          <c:yMode val="edge"/>
          <c:x val="0.31425256402256674"/>
          <c:y val="0.19171391444327357"/>
          <c:w val="0.5321775510483614"/>
          <c:h val="0.75354977879205165"/>
        </c:manualLayout>
      </c:layout>
      <c:pieChart>
        <c:varyColors val="1"/>
        <c:ser>
          <c:idx val="0"/>
          <c:order val="0"/>
          <c:tx>
            <c:strRef>
              <c:f>Foglio1!$B$1</c:f>
              <c:strCache>
                <c:ptCount val="1"/>
                <c:pt idx="0">
                  <c:v>Vendite</c:v>
                </c:pt>
              </c:strCache>
            </c:strRef>
          </c:tx>
          <c:explosion val="9"/>
          <c:dPt>
            <c:idx val="0"/>
            <c:bubble3D val="0"/>
            <c:explosion val="4"/>
          </c:dPt>
          <c:dLbls>
            <c:dLbl>
              <c:idx val="0"/>
              <c:layout/>
              <c:tx>
                <c:rich>
                  <a:bodyPr/>
                  <a:lstStyle/>
                  <a:p>
                    <a:r>
                      <a:rPr lang="en-US" dirty="0" smtClean="0"/>
                      <a:t>88%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7.4247172688574933E-2"/>
                  <c:y val="9.4842819431080846E-2"/>
                </c:manualLayout>
              </c:layout>
              <c:tx>
                <c:rich>
                  <a:bodyPr/>
                  <a:lstStyle/>
                  <a:p>
                    <a:r>
                      <a:rPr lang="en-US" smtClean="0"/>
                      <a:t>12 %</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Foglio1!$A$2:$A$3</c:f>
              <c:strCache>
                <c:ptCount val="2"/>
                <c:pt idx="0">
                  <c:v>Allevamento e foraggio</c:v>
                </c:pt>
                <c:pt idx="1">
                  <c:v>Altro</c:v>
                </c:pt>
              </c:strCache>
            </c:strRef>
          </c:cat>
          <c:val>
            <c:numRef>
              <c:f>Foglio1!$B$2:$B$3</c:f>
              <c:numCache>
                <c:formatCode>General</c:formatCode>
                <c:ptCount val="2"/>
                <c:pt idx="0">
                  <c:v>88</c:v>
                </c:pt>
                <c:pt idx="1">
                  <c:v>12</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400" baseline="0">
                <a:latin typeface="expressions of the soul" panose="02000603000000000000" pitchFamily="2" charset="0"/>
              </a:defRPr>
            </a:pPr>
            <a:endParaRPr lang="it-IT"/>
          </a:p>
        </c:txPr>
      </c:legendEntry>
      <c:legendEntry>
        <c:idx val="1"/>
        <c:txPr>
          <a:bodyPr/>
          <a:lstStyle/>
          <a:p>
            <a:pPr>
              <a:defRPr sz="2400" baseline="0">
                <a:latin typeface="expressions of the soul" panose="02000603000000000000" pitchFamily="2" charset="0"/>
              </a:defRPr>
            </a:pPr>
            <a:endParaRPr lang="it-IT"/>
          </a:p>
        </c:txPr>
      </c:legendEntry>
      <c:layout>
        <c:manualLayout>
          <c:xMode val="edge"/>
          <c:yMode val="edge"/>
          <c:x val="0.4117173814781615"/>
          <c:y val="0.16744795598648016"/>
          <c:w val="0.48197783960077495"/>
          <c:h val="0.11817116917079913"/>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133540717698032"/>
          <c:y val="2.3004690300111583E-2"/>
          <c:w val="0.70199792615635304"/>
          <c:h val="0.91564946889959087"/>
        </c:manualLayout>
      </c:layout>
      <c:pieChart>
        <c:varyColors val="1"/>
        <c:ser>
          <c:idx val="0"/>
          <c:order val="0"/>
          <c:tx>
            <c:strRef>
              <c:f>Foglio1!$B$1</c:f>
              <c:strCache>
                <c:ptCount val="1"/>
                <c:pt idx="0">
                  <c:v>Vendite</c:v>
                </c:pt>
              </c:strCache>
            </c:strRef>
          </c:tx>
          <c:cat>
            <c:strRef>
              <c:f>Foglio1!$A$2:$A$3</c:f>
              <c:strCache>
                <c:ptCount val="2"/>
                <c:pt idx="0">
                  <c:v>1° trim.</c:v>
                </c:pt>
                <c:pt idx="1">
                  <c:v>2° trim.</c:v>
                </c:pt>
              </c:strCache>
            </c:strRef>
          </c:cat>
          <c:val>
            <c:numRef>
              <c:f>Foglio1!$B$2:$B$3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48892543685622231"/>
          <c:y val="7.5586839557509486E-2"/>
          <c:w val="0.23196316664403543"/>
          <c:h val="0.78583728792038976"/>
        </c:manualLayout>
      </c:layout>
      <c:barChart>
        <c:barDir val="bar"/>
        <c:grouping val="stacked"/>
        <c:varyColors val="0"/>
        <c:ser>
          <c:idx val="0"/>
          <c:order val="0"/>
          <c:tx>
            <c:strRef>
              <c:f>Foglio1!$B$1</c:f>
              <c:strCache>
                <c:ptCount val="1"/>
                <c:pt idx="0">
                  <c:v>Serie 1</c:v>
                </c:pt>
              </c:strCache>
            </c:strRef>
          </c:tx>
          <c:spPr>
            <a:solidFill>
              <a:schemeClr val="bg1"/>
            </a:solidFill>
            <a:ln>
              <a:solidFill>
                <a:schemeClr val="bg1"/>
              </a:solidFill>
            </a:ln>
          </c:spPr>
          <c:invertIfNegative val="0"/>
          <c:dLbls>
            <c:spPr>
              <a:noFill/>
              <a:ln>
                <a:noFill/>
              </a:ln>
              <a:effectLst/>
            </c:spPr>
            <c:txPr>
              <a:bodyPr/>
              <a:lstStyle/>
              <a:p>
                <a:pPr>
                  <a:defRPr>
                    <a:latin typeface="expressions of the soul" panose="02000603000000000000" pitchFamily="2" charset="0"/>
                    <a:ea typeface="expressions of the soul" panose="02000603000000000000" pitchFamily="2"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Foglio1!$A$2:$A$3</c:f>
              <c:strCache>
                <c:ptCount val="2"/>
                <c:pt idx="0">
                  <c:v>convenzionale</c:v>
                </c:pt>
                <c:pt idx="1">
                  <c:v>bio</c:v>
                </c:pt>
              </c:strCache>
            </c:strRef>
          </c:cat>
          <c:val>
            <c:numRef>
              <c:f>Foglio1!$B$2:$B$3</c:f>
              <c:numCache>
                <c:formatCode>General</c:formatCode>
                <c:ptCount val="2"/>
                <c:pt idx="0">
                  <c:v>629</c:v>
                </c:pt>
                <c:pt idx="1">
                  <c:v>281</c:v>
                </c:pt>
              </c:numCache>
            </c:numRef>
          </c:val>
        </c:ser>
        <c:dLbls>
          <c:showLegendKey val="0"/>
          <c:showVal val="1"/>
          <c:showCatName val="0"/>
          <c:showSerName val="0"/>
          <c:showPercent val="0"/>
          <c:showBubbleSize val="0"/>
        </c:dLbls>
        <c:gapWidth val="95"/>
        <c:overlap val="100"/>
        <c:axId val="187645952"/>
        <c:axId val="187648640"/>
      </c:barChart>
      <c:catAx>
        <c:axId val="187645952"/>
        <c:scaling>
          <c:orientation val="minMax"/>
        </c:scaling>
        <c:delete val="0"/>
        <c:axPos val="l"/>
        <c:numFmt formatCode="General" sourceLinked="0"/>
        <c:majorTickMark val="none"/>
        <c:minorTickMark val="none"/>
        <c:tickLblPos val="nextTo"/>
        <c:txPr>
          <a:bodyPr/>
          <a:lstStyle/>
          <a:p>
            <a:pPr>
              <a:defRPr sz="2000">
                <a:latin typeface="expressions of the soul" panose="02000603000000000000" pitchFamily="2" charset="0"/>
                <a:ea typeface="expressions of the soul" panose="02000603000000000000" pitchFamily="2" charset="0"/>
              </a:defRPr>
            </a:pPr>
            <a:endParaRPr lang="it-IT"/>
          </a:p>
        </c:txPr>
        <c:crossAx val="187648640"/>
        <c:crosses val="autoZero"/>
        <c:auto val="1"/>
        <c:lblAlgn val="ctr"/>
        <c:lblOffset val="100"/>
        <c:noMultiLvlLbl val="0"/>
      </c:catAx>
      <c:valAx>
        <c:axId val="187648640"/>
        <c:scaling>
          <c:orientation val="minMax"/>
        </c:scaling>
        <c:delete val="1"/>
        <c:axPos val="b"/>
        <c:numFmt formatCode="General" sourceLinked="1"/>
        <c:majorTickMark val="none"/>
        <c:minorTickMark val="none"/>
        <c:tickLblPos val="nextTo"/>
        <c:crossAx val="187645952"/>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26338670001874093"/>
          <c:y val="0.20421707529572738"/>
          <c:w val="0.37261712783876988"/>
          <c:h val="0.58228325507692125"/>
        </c:manualLayout>
      </c:layout>
      <c:barChart>
        <c:barDir val="bar"/>
        <c:grouping val="stacked"/>
        <c:varyColors val="0"/>
        <c:ser>
          <c:idx val="0"/>
          <c:order val="0"/>
          <c:tx>
            <c:strRef>
              <c:f>Foglio1!$B$1</c:f>
              <c:strCache>
                <c:ptCount val="1"/>
                <c:pt idx="0">
                  <c:v>Serie 1</c:v>
                </c:pt>
              </c:strCache>
            </c:strRef>
          </c:tx>
          <c:spPr>
            <a:solidFill>
              <a:schemeClr val="bg1"/>
            </a:solidFill>
            <a:ln>
              <a:solidFill>
                <a:schemeClr val="bg1"/>
              </a:solidFill>
            </a:ln>
          </c:spPr>
          <c:invertIfNegative val="0"/>
          <c:dLbls>
            <c:spPr>
              <a:noFill/>
              <a:ln>
                <a:noFill/>
              </a:ln>
              <a:effectLst/>
            </c:spPr>
            <c:txPr>
              <a:bodyPr/>
              <a:lstStyle/>
              <a:p>
                <a:pPr>
                  <a:defRPr>
                    <a:latin typeface="expressions of the soul" panose="02000603000000000000" pitchFamily="2" charset="0"/>
                    <a:ea typeface="expressions of the soul" panose="02000603000000000000" pitchFamily="2"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Foglio1!$A$2:$A$3</c:f>
              <c:strCache>
                <c:ptCount val="2"/>
                <c:pt idx="0">
                  <c:v>convenzionale</c:v>
                </c:pt>
                <c:pt idx="1">
                  <c:v>bio</c:v>
                </c:pt>
              </c:strCache>
            </c:strRef>
          </c:cat>
          <c:val>
            <c:numRef>
              <c:f>Foglio1!$B$2:$B$3</c:f>
              <c:numCache>
                <c:formatCode>General</c:formatCode>
                <c:ptCount val="2"/>
                <c:pt idx="0">
                  <c:v>2427</c:v>
                </c:pt>
                <c:pt idx="1">
                  <c:v>1978</c:v>
                </c:pt>
              </c:numCache>
            </c:numRef>
          </c:val>
        </c:ser>
        <c:dLbls>
          <c:showLegendKey val="0"/>
          <c:showVal val="1"/>
          <c:showCatName val="0"/>
          <c:showSerName val="0"/>
          <c:showPercent val="0"/>
          <c:showBubbleSize val="0"/>
        </c:dLbls>
        <c:gapWidth val="95"/>
        <c:overlap val="100"/>
        <c:axId val="188187776"/>
        <c:axId val="188227584"/>
      </c:barChart>
      <c:catAx>
        <c:axId val="188187776"/>
        <c:scaling>
          <c:orientation val="minMax"/>
        </c:scaling>
        <c:delete val="0"/>
        <c:axPos val="l"/>
        <c:numFmt formatCode="General" sourceLinked="0"/>
        <c:majorTickMark val="none"/>
        <c:minorTickMark val="none"/>
        <c:tickLblPos val="nextTo"/>
        <c:txPr>
          <a:bodyPr/>
          <a:lstStyle/>
          <a:p>
            <a:pPr>
              <a:defRPr sz="2000">
                <a:latin typeface="expressions of the soul" panose="02000603000000000000" pitchFamily="2" charset="0"/>
                <a:ea typeface="expressions of the soul" panose="02000603000000000000" pitchFamily="2" charset="0"/>
              </a:defRPr>
            </a:pPr>
            <a:endParaRPr lang="it-IT"/>
          </a:p>
        </c:txPr>
        <c:crossAx val="188227584"/>
        <c:crosses val="autoZero"/>
        <c:auto val="1"/>
        <c:lblAlgn val="ctr"/>
        <c:lblOffset val="100"/>
        <c:noMultiLvlLbl val="0"/>
      </c:catAx>
      <c:valAx>
        <c:axId val="188227584"/>
        <c:scaling>
          <c:orientation val="minMax"/>
        </c:scaling>
        <c:delete val="1"/>
        <c:axPos val="b"/>
        <c:numFmt formatCode="General" sourceLinked="1"/>
        <c:majorTickMark val="none"/>
        <c:minorTickMark val="none"/>
        <c:tickLblPos val="nextTo"/>
        <c:crossAx val="18818777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28516672750646754"/>
          <c:y val="5.5695565989743831E-2"/>
          <c:w val="0.71303358583740128"/>
          <c:h val="0.79578292470427259"/>
        </c:manualLayout>
      </c:layout>
      <c:barChart>
        <c:barDir val="bar"/>
        <c:grouping val="stacked"/>
        <c:varyColors val="0"/>
        <c:ser>
          <c:idx val="0"/>
          <c:order val="0"/>
          <c:tx>
            <c:strRef>
              <c:f>Foglio1!$B$1</c:f>
              <c:strCache>
                <c:ptCount val="1"/>
                <c:pt idx="0">
                  <c:v>Serie 1</c:v>
                </c:pt>
              </c:strCache>
            </c:strRef>
          </c:tx>
          <c:spPr>
            <a:solidFill>
              <a:schemeClr val="bg1"/>
            </a:solidFill>
            <a:ln>
              <a:solidFill>
                <a:schemeClr val="bg1"/>
              </a:solidFill>
            </a:ln>
          </c:spPr>
          <c:invertIfNegative val="0"/>
          <c:dLbls>
            <c:dLbl>
              <c:idx val="1"/>
              <c:layout/>
              <c:tx>
                <c:rich>
                  <a:bodyPr/>
                  <a:lstStyle/>
                  <a:p>
                    <a:r>
                      <a:rPr lang="en-US" smtClean="0"/>
                      <a:t>4209</a:t>
                    </a:r>
                    <a:endParaRPr lang="en-US"/>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Foglio1!$A$2:$A$4</c:f>
              <c:strCache>
                <c:ptCount val="3"/>
                <c:pt idx="0">
                  <c:v>convenzionale</c:v>
                </c:pt>
                <c:pt idx="1">
                  <c:v>conv. senza manzo</c:v>
                </c:pt>
                <c:pt idx="2">
                  <c:v>bio</c:v>
                </c:pt>
              </c:strCache>
            </c:strRef>
          </c:cat>
          <c:val>
            <c:numRef>
              <c:f>Foglio1!$B$2:$B$4</c:f>
              <c:numCache>
                <c:formatCode>General</c:formatCode>
                <c:ptCount val="3"/>
                <c:pt idx="0">
                  <c:v>4758</c:v>
                </c:pt>
                <c:pt idx="1">
                  <c:v>4377</c:v>
                </c:pt>
                <c:pt idx="2">
                  <c:v>4209</c:v>
                </c:pt>
              </c:numCache>
            </c:numRef>
          </c:val>
        </c:ser>
        <c:dLbls>
          <c:showLegendKey val="0"/>
          <c:showVal val="1"/>
          <c:showCatName val="0"/>
          <c:showSerName val="0"/>
          <c:showPercent val="0"/>
          <c:showBubbleSize val="0"/>
        </c:dLbls>
        <c:gapWidth val="95"/>
        <c:overlap val="100"/>
        <c:axId val="188233984"/>
        <c:axId val="188241024"/>
      </c:barChart>
      <c:catAx>
        <c:axId val="188233984"/>
        <c:scaling>
          <c:orientation val="minMax"/>
        </c:scaling>
        <c:delete val="0"/>
        <c:axPos val="l"/>
        <c:numFmt formatCode="General" sourceLinked="0"/>
        <c:majorTickMark val="none"/>
        <c:minorTickMark val="none"/>
        <c:tickLblPos val="nextTo"/>
        <c:txPr>
          <a:bodyPr/>
          <a:lstStyle/>
          <a:p>
            <a:pPr>
              <a:defRPr sz="2000"/>
            </a:pPr>
            <a:endParaRPr lang="it-IT"/>
          </a:p>
        </c:txPr>
        <c:crossAx val="188241024"/>
        <c:crosses val="autoZero"/>
        <c:auto val="1"/>
        <c:lblAlgn val="ctr"/>
        <c:lblOffset val="100"/>
        <c:noMultiLvlLbl val="0"/>
      </c:catAx>
      <c:valAx>
        <c:axId val="188241024"/>
        <c:scaling>
          <c:orientation val="minMax"/>
          <c:max val="5000"/>
          <c:min val="0"/>
        </c:scaling>
        <c:delete val="1"/>
        <c:axPos val="b"/>
        <c:numFmt formatCode="General" sourceLinked="1"/>
        <c:majorTickMark val="none"/>
        <c:minorTickMark val="none"/>
        <c:tickLblPos val="nextTo"/>
        <c:crossAx val="188233984"/>
        <c:crosses val="autoZero"/>
        <c:crossBetween val="between"/>
        <c:majorUnit val="1000"/>
        <c:minorUnit val="40"/>
      </c:valAx>
    </c:plotArea>
    <c:plotVisOnly val="1"/>
    <c:dispBlanksAs val="gap"/>
    <c:showDLblsOverMax val="0"/>
  </c:chart>
  <c:txPr>
    <a:bodyPr/>
    <a:lstStyle/>
    <a:p>
      <a:pPr>
        <a:defRPr sz="1800">
          <a:latin typeface="expressions of the soul" panose="02000603000000000000" pitchFamily="2" charset="0"/>
          <a:ea typeface="expressions of the soul" panose="02000603000000000000" pitchFamily="2" charset="0"/>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Foglio1!$B$1</c:f>
              <c:strCache>
                <c:ptCount val="1"/>
                <c:pt idx="0">
                  <c:v>Colonna2</c:v>
                </c:pt>
              </c:strCache>
            </c:strRef>
          </c:tx>
          <c:invertIfNegative val="0"/>
          <c:dLbls>
            <c:dLbl>
              <c:idx val="3"/>
              <c:layout>
                <c:manualLayout>
                  <c:x val="-2.3515905640114063E-2"/>
                  <c:y val="9.625073817495262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Foglio1!$A$2:$A$4</c:f>
              <c:strCache>
                <c:ptCount val="3"/>
                <c:pt idx="0">
                  <c:v>Alimentazione onnivora a Km 0</c:v>
                </c:pt>
                <c:pt idx="1">
                  <c:v>Alimentazione onnivora con cibi non locali, vegan una volta a settimana.</c:v>
                </c:pt>
                <c:pt idx="2">
                  <c:v>Dieta vegan</c:v>
                </c:pt>
              </c:strCache>
            </c:strRef>
          </c:cat>
          <c:val>
            <c:numRef>
              <c:f>Foglio1!$B$2:$B$4</c:f>
              <c:numCache>
                <c:formatCode>General</c:formatCode>
                <c:ptCount val="3"/>
                <c:pt idx="0">
                  <c:v>1600</c:v>
                </c:pt>
                <c:pt idx="1">
                  <c:v>1860</c:v>
                </c:pt>
                <c:pt idx="2">
                  <c:v>13000</c:v>
                </c:pt>
              </c:numCache>
            </c:numRef>
          </c:val>
        </c:ser>
        <c:dLbls>
          <c:showLegendKey val="0"/>
          <c:showVal val="1"/>
          <c:showCatName val="0"/>
          <c:showSerName val="0"/>
          <c:showPercent val="0"/>
          <c:showBubbleSize val="0"/>
        </c:dLbls>
        <c:gapWidth val="75"/>
        <c:axId val="188244736"/>
        <c:axId val="190612608"/>
      </c:barChart>
      <c:catAx>
        <c:axId val="188244736"/>
        <c:scaling>
          <c:orientation val="minMax"/>
        </c:scaling>
        <c:delete val="0"/>
        <c:axPos val="l"/>
        <c:numFmt formatCode="General" sourceLinked="0"/>
        <c:majorTickMark val="none"/>
        <c:minorTickMark val="none"/>
        <c:tickLblPos val="nextTo"/>
        <c:txPr>
          <a:bodyPr/>
          <a:lstStyle/>
          <a:p>
            <a:pPr>
              <a:defRPr sz="2400" baseline="0">
                <a:latin typeface="expressions of the soul" panose="02000603000000000000" pitchFamily="2" charset="0"/>
                <a:ea typeface="expressions of the soul" panose="02000603000000000000" pitchFamily="2" charset="0"/>
              </a:defRPr>
            </a:pPr>
            <a:endParaRPr lang="it-IT"/>
          </a:p>
        </c:txPr>
        <c:crossAx val="190612608"/>
        <c:crosses val="autoZero"/>
        <c:auto val="1"/>
        <c:lblAlgn val="ctr"/>
        <c:lblOffset val="100"/>
        <c:noMultiLvlLbl val="0"/>
      </c:catAx>
      <c:valAx>
        <c:axId val="190612608"/>
        <c:scaling>
          <c:orientation val="minMax"/>
        </c:scaling>
        <c:delete val="0"/>
        <c:axPos val="b"/>
        <c:numFmt formatCode="General" sourceLinked="1"/>
        <c:majorTickMark val="none"/>
        <c:minorTickMark val="none"/>
        <c:tickLblPos val="nextTo"/>
        <c:crossAx val="18824473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7FE72-3452-48F4-91D5-1349A718434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it-IT"/>
        </a:p>
      </dgm:t>
    </dgm:pt>
    <dgm:pt modelId="{D1222B40-91DC-4632-B4F2-5F6CC20B2B51}">
      <dgm:prSet phldrT="[Testo]" custT="1"/>
      <dgm:spPr/>
      <dgm:t>
        <a:bodyPr/>
        <a:lstStyle/>
        <a:p>
          <a:pPr algn="l"/>
          <a:endParaRPr lang="it-IT" sz="2000" dirty="0">
            <a:solidFill>
              <a:schemeClr val="tx2">
                <a:lumMod val="75000"/>
              </a:schemeClr>
            </a:solidFill>
          </a:endParaRPr>
        </a:p>
      </dgm:t>
    </dgm:pt>
    <dgm:pt modelId="{5DFBB041-F682-4033-8C44-D90596C06507}" type="parTrans" cxnId="{DA9B9631-6ACC-4FEE-87FB-E77718FFE743}">
      <dgm:prSet/>
      <dgm:spPr/>
      <dgm:t>
        <a:bodyPr/>
        <a:lstStyle/>
        <a:p>
          <a:endParaRPr lang="it-IT">
            <a:solidFill>
              <a:schemeClr val="tx2">
                <a:lumMod val="75000"/>
              </a:schemeClr>
            </a:solidFill>
          </a:endParaRPr>
        </a:p>
      </dgm:t>
    </dgm:pt>
    <dgm:pt modelId="{8A1ECAA6-F26F-4AE3-8DC1-0AAD2B3619E9}" type="sibTrans" cxnId="{DA9B9631-6ACC-4FEE-87FB-E77718FFE743}">
      <dgm:prSet/>
      <dgm:spPr/>
      <dgm:t>
        <a:bodyPr/>
        <a:lstStyle/>
        <a:p>
          <a:endParaRPr lang="it-IT">
            <a:solidFill>
              <a:schemeClr val="tx2">
                <a:lumMod val="75000"/>
              </a:schemeClr>
            </a:solidFill>
          </a:endParaRPr>
        </a:p>
      </dgm:t>
    </dgm:pt>
    <dgm:pt modelId="{C7D6105F-0B87-4BB3-9C89-E9A8FD52FF17}">
      <dgm:prSet phldrT="[Testo]"/>
      <dgm:spPr/>
      <dgm:t>
        <a:bodyPr/>
        <a:lstStyle/>
        <a:p>
          <a:r>
            <a:rPr lang="it-IT" dirty="0" smtClean="0">
              <a:solidFill>
                <a:schemeClr val="tx2">
                  <a:lumMod val="75000"/>
                </a:schemeClr>
              </a:solidFill>
            </a:rPr>
            <a:t> </a:t>
          </a:r>
          <a:endParaRPr lang="it-IT" dirty="0">
            <a:solidFill>
              <a:schemeClr val="tx2">
                <a:lumMod val="75000"/>
              </a:schemeClr>
            </a:solidFill>
          </a:endParaRPr>
        </a:p>
      </dgm:t>
    </dgm:pt>
    <dgm:pt modelId="{153173A7-7E66-4622-9B88-174AFC8CC026}" type="parTrans" cxnId="{645B24A3-83B4-4126-A9B1-B20BF48AB376}">
      <dgm:prSet/>
      <dgm:spPr/>
      <dgm:t>
        <a:bodyPr/>
        <a:lstStyle/>
        <a:p>
          <a:endParaRPr lang="it-IT">
            <a:solidFill>
              <a:schemeClr val="tx2">
                <a:lumMod val="75000"/>
              </a:schemeClr>
            </a:solidFill>
          </a:endParaRPr>
        </a:p>
      </dgm:t>
    </dgm:pt>
    <dgm:pt modelId="{4CADD83C-DF5D-49C6-9F55-D1A8085E1B11}" type="sibTrans" cxnId="{645B24A3-83B4-4126-A9B1-B20BF48AB376}">
      <dgm:prSet/>
      <dgm:spPr/>
      <dgm:t>
        <a:bodyPr/>
        <a:lstStyle/>
        <a:p>
          <a:endParaRPr lang="it-IT">
            <a:solidFill>
              <a:schemeClr val="tx2">
                <a:lumMod val="75000"/>
              </a:schemeClr>
            </a:solidFill>
          </a:endParaRPr>
        </a:p>
      </dgm:t>
    </dgm:pt>
    <dgm:pt modelId="{817A71E4-799E-4E63-BAEF-3B50067E8920}">
      <dgm:prSet phldrT="[Testo]"/>
      <dgm:spPr/>
      <dgm:t>
        <a:bodyPr/>
        <a:lstStyle/>
        <a:p>
          <a:r>
            <a:rPr lang="it-IT" dirty="0" smtClean="0">
              <a:solidFill>
                <a:schemeClr val="tx2">
                  <a:lumMod val="75000"/>
                </a:schemeClr>
              </a:solidFill>
            </a:rPr>
            <a:t> </a:t>
          </a:r>
          <a:endParaRPr lang="it-IT" dirty="0">
            <a:solidFill>
              <a:schemeClr val="tx2">
                <a:lumMod val="75000"/>
              </a:schemeClr>
            </a:solidFill>
          </a:endParaRPr>
        </a:p>
      </dgm:t>
    </dgm:pt>
    <dgm:pt modelId="{25801389-8FC4-471C-AAC6-B3052AB5E52F}" type="parTrans" cxnId="{59FEEF75-4231-485D-A9A0-FC4EF4F10103}">
      <dgm:prSet/>
      <dgm:spPr/>
      <dgm:t>
        <a:bodyPr/>
        <a:lstStyle/>
        <a:p>
          <a:endParaRPr lang="it-IT">
            <a:solidFill>
              <a:schemeClr val="tx2">
                <a:lumMod val="75000"/>
              </a:schemeClr>
            </a:solidFill>
          </a:endParaRPr>
        </a:p>
      </dgm:t>
    </dgm:pt>
    <dgm:pt modelId="{5F856652-D3D5-469E-B943-945F16F7F9E6}" type="sibTrans" cxnId="{59FEEF75-4231-485D-A9A0-FC4EF4F10103}">
      <dgm:prSet/>
      <dgm:spPr/>
      <dgm:t>
        <a:bodyPr/>
        <a:lstStyle/>
        <a:p>
          <a:endParaRPr lang="it-IT">
            <a:solidFill>
              <a:schemeClr val="tx2">
                <a:lumMod val="75000"/>
              </a:schemeClr>
            </a:solidFill>
          </a:endParaRPr>
        </a:p>
      </dgm:t>
    </dgm:pt>
    <dgm:pt modelId="{0838E7D1-ABE9-4E72-A124-BC77E4489BCD}">
      <dgm:prSet phldrT="[Testo]"/>
      <dgm:spPr/>
      <dgm:t>
        <a:bodyPr/>
        <a:lstStyle/>
        <a:p>
          <a:r>
            <a:rPr lang="it-IT" dirty="0" smtClean="0">
              <a:solidFill>
                <a:schemeClr val="tx2">
                  <a:lumMod val="75000"/>
                </a:schemeClr>
              </a:solidFill>
            </a:rPr>
            <a:t> </a:t>
          </a:r>
          <a:endParaRPr lang="it-IT" dirty="0">
            <a:solidFill>
              <a:schemeClr val="tx2">
                <a:lumMod val="75000"/>
              </a:schemeClr>
            </a:solidFill>
          </a:endParaRPr>
        </a:p>
      </dgm:t>
    </dgm:pt>
    <dgm:pt modelId="{01E91894-965A-4A4B-8712-CF9F05A56199}" type="sibTrans" cxnId="{6AF78416-8165-4EF2-9673-1A8E57378699}">
      <dgm:prSet/>
      <dgm:spPr/>
      <dgm:t>
        <a:bodyPr/>
        <a:lstStyle/>
        <a:p>
          <a:endParaRPr lang="it-IT">
            <a:solidFill>
              <a:schemeClr val="tx2">
                <a:lumMod val="75000"/>
              </a:schemeClr>
            </a:solidFill>
          </a:endParaRPr>
        </a:p>
      </dgm:t>
    </dgm:pt>
    <dgm:pt modelId="{7E02E32F-DF0D-41E0-9862-7AB5F34124D1}" type="parTrans" cxnId="{6AF78416-8165-4EF2-9673-1A8E57378699}">
      <dgm:prSet/>
      <dgm:spPr/>
      <dgm:t>
        <a:bodyPr/>
        <a:lstStyle/>
        <a:p>
          <a:endParaRPr lang="it-IT">
            <a:solidFill>
              <a:schemeClr val="tx2">
                <a:lumMod val="75000"/>
              </a:schemeClr>
            </a:solidFill>
          </a:endParaRPr>
        </a:p>
      </dgm:t>
    </dgm:pt>
    <dgm:pt modelId="{0B4BFBAC-9778-4A06-9142-096BEBAE8C7E}">
      <dgm:prSet phldrT="[Testo]"/>
      <dgm:spPr/>
      <dgm:t>
        <a:bodyPr/>
        <a:lstStyle/>
        <a:p>
          <a:r>
            <a:rPr lang="it-IT" dirty="0" smtClean="0">
              <a:solidFill>
                <a:schemeClr val="tx2">
                  <a:lumMod val="75000"/>
                </a:schemeClr>
              </a:solidFill>
            </a:rPr>
            <a:t> </a:t>
          </a:r>
          <a:endParaRPr lang="it-IT" dirty="0">
            <a:solidFill>
              <a:schemeClr val="tx2">
                <a:lumMod val="75000"/>
              </a:schemeClr>
            </a:solidFill>
          </a:endParaRPr>
        </a:p>
      </dgm:t>
    </dgm:pt>
    <dgm:pt modelId="{0525157B-4C34-45C2-8701-4AD176C6872A}" type="sibTrans" cxnId="{20B6CA70-1B8B-452C-BCD3-B8345D819BF0}">
      <dgm:prSet/>
      <dgm:spPr/>
      <dgm:t>
        <a:bodyPr/>
        <a:lstStyle/>
        <a:p>
          <a:endParaRPr lang="it-IT">
            <a:solidFill>
              <a:schemeClr val="tx2">
                <a:lumMod val="75000"/>
              </a:schemeClr>
            </a:solidFill>
          </a:endParaRPr>
        </a:p>
      </dgm:t>
    </dgm:pt>
    <dgm:pt modelId="{9B99A4AF-8301-43D4-90F4-46B425C997D9}" type="parTrans" cxnId="{20B6CA70-1B8B-452C-BCD3-B8345D819BF0}">
      <dgm:prSet/>
      <dgm:spPr/>
      <dgm:t>
        <a:bodyPr/>
        <a:lstStyle/>
        <a:p>
          <a:endParaRPr lang="it-IT">
            <a:solidFill>
              <a:schemeClr val="tx2">
                <a:lumMod val="75000"/>
              </a:schemeClr>
            </a:solidFill>
          </a:endParaRPr>
        </a:p>
      </dgm:t>
    </dgm:pt>
    <dgm:pt modelId="{17CF786D-FCD5-48AD-8738-A0B8EE2970B4}" type="pres">
      <dgm:prSet presAssocID="{83B7FE72-3452-48F4-91D5-1349A718434E}" presName="Name0" presStyleCnt="0">
        <dgm:presLayoutVars>
          <dgm:chMax val="1"/>
          <dgm:dir/>
          <dgm:animLvl val="ctr"/>
          <dgm:resizeHandles val="exact"/>
        </dgm:presLayoutVars>
      </dgm:prSet>
      <dgm:spPr/>
      <dgm:t>
        <a:bodyPr/>
        <a:lstStyle/>
        <a:p>
          <a:endParaRPr lang="it-IT"/>
        </a:p>
      </dgm:t>
    </dgm:pt>
    <dgm:pt modelId="{5636EC57-BA24-4159-BD0C-1DE88039B77B}" type="pres">
      <dgm:prSet presAssocID="{D1222B40-91DC-4632-B4F2-5F6CC20B2B51}" presName="centerShape" presStyleLbl="node0" presStyleIdx="0" presStyleCnt="1" custScaleX="82934" custScaleY="79578"/>
      <dgm:spPr/>
      <dgm:t>
        <a:bodyPr/>
        <a:lstStyle/>
        <a:p>
          <a:endParaRPr lang="it-IT"/>
        </a:p>
      </dgm:t>
    </dgm:pt>
    <dgm:pt modelId="{E627E784-5CF3-4F41-810A-C91C5E0B75FD}" type="pres">
      <dgm:prSet presAssocID="{C7D6105F-0B87-4BB3-9C89-E9A8FD52FF17}" presName="node" presStyleLbl="node1" presStyleIdx="0" presStyleCnt="4">
        <dgm:presLayoutVars>
          <dgm:bulletEnabled val="1"/>
        </dgm:presLayoutVars>
      </dgm:prSet>
      <dgm:spPr/>
      <dgm:t>
        <a:bodyPr/>
        <a:lstStyle/>
        <a:p>
          <a:endParaRPr lang="it-IT"/>
        </a:p>
      </dgm:t>
    </dgm:pt>
    <dgm:pt modelId="{4107A755-A297-4B84-A551-96290477EB58}" type="pres">
      <dgm:prSet presAssocID="{C7D6105F-0B87-4BB3-9C89-E9A8FD52FF17}" presName="dummy" presStyleCnt="0"/>
      <dgm:spPr/>
    </dgm:pt>
    <dgm:pt modelId="{2E57FFE8-5770-4B42-AE0F-DDAC595C4280}" type="pres">
      <dgm:prSet presAssocID="{4CADD83C-DF5D-49C6-9F55-D1A8085E1B11}" presName="sibTrans" presStyleLbl="sibTrans2D1" presStyleIdx="0" presStyleCnt="4"/>
      <dgm:spPr/>
      <dgm:t>
        <a:bodyPr/>
        <a:lstStyle/>
        <a:p>
          <a:endParaRPr lang="it-IT"/>
        </a:p>
      </dgm:t>
    </dgm:pt>
    <dgm:pt modelId="{DC62C574-BEBE-4370-9220-C29E0955EC99}" type="pres">
      <dgm:prSet presAssocID="{817A71E4-799E-4E63-BAEF-3B50067E8920}" presName="node" presStyleLbl="node1" presStyleIdx="1" presStyleCnt="4">
        <dgm:presLayoutVars>
          <dgm:bulletEnabled val="1"/>
        </dgm:presLayoutVars>
      </dgm:prSet>
      <dgm:spPr/>
      <dgm:t>
        <a:bodyPr/>
        <a:lstStyle/>
        <a:p>
          <a:endParaRPr lang="it-IT"/>
        </a:p>
      </dgm:t>
    </dgm:pt>
    <dgm:pt modelId="{230FA296-423D-446A-9F2D-084C7A9316EE}" type="pres">
      <dgm:prSet presAssocID="{817A71E4-799E-4E63-BAEF-3B50067E8920}" presName="dummy" presStyleCnt="0"/>
      <dgm:spPr/>
    </dgm:pt>
    <dgm:pt modelId="{84D371E3-15D7-4F1C-99BF-05DB7A1AC64B}" type="pres">
      <dgm:prSet presAssocID="{5F856652-D3D5-469E-B943-945F16F7F9E6}" presName="sibTrans" presStyleLbl="sibTrans2D1" presStyleIdx="1" presStyleCnt="4"/>
      <dgm:spPr/>
      <dgm:t>
        <a:bodyPr/>
        <a:lstStyle/>
        <a:p>
          <a:endParaRPr lang="it-IT"/>
        </a:p>
      </dgm:t>
    </dgm:pt>
    <dgm:pt modelId="{C941833B-AC25-4DC8-8327-2739F15D0FC9}" type="pres">
      <dgm:prSet presAssocID="{0838E7D1-ABE9-4E72-A124-BC77E4489BCD}" presName="node" presStyleLbl="node1" presStyleIdx="2" presStyleCnt="4">
        <dgm:presLayoutVars>
          <dgm:bulletEnabled val="1"/>
        </dgm:presLayoutVars>
      </dgm:prSet>
      <dgm:spPr/>
      <dgm:t>
        <a:bodyPr/>
        <a:lstStyle/>
        <a:p>
          <a:endParaRPr lang="it-IT"/>
        </a:p>
      </dgm:t>
    </dgm:pt>
    <dgm:pt modelId="{AEC48B1E-BDF6-40D0-BFFC-26EC196000BD}" type="pres">
      <dgm:prSet presAssocID="{0838E7D1-ABE9-4E72-A124-BC77E4489BCD}" presName="dummy" presStyleCnt="0"/>
      <dgm:spPr/>
    </dgm:pt>
    <dgm:pt modelId="{621D005A-264B-4F22-9991-C622A62E595E}" type="pres">
      <dgm:prSet presAssocID="{01E91894-965A-4A4B-8712-CF9F05A56199}" presName="sibTrans" presStyleLbl="sibTrans2D1" presStyleIdx="2" presStyleCnt="4"/>
      <dgm:spPr/>
      <dgm:t>
        <a:bodyPr/>
        <a:lstStyle/>
        <a:p>
          <a:endParaRPr lang="it-IT"/>
        </a:p>
      </dgm:t>
    </dgm:pt>
    <dgm:pt modelId="{A105D62F-F304-42F8-B49E-F05D7DC6CC52}" type="pres">
      <dgm:prSet presAssocID="{0B4BFBAC-9778-4A06-9142-096BEBAE8C7E}" presName="node" presStyleLbl="node1" presStyleIdx="3" presStyleCnt="4" custRadScaleRad="104230" custRadScaleInc="-2812">
        <dgm:presLayoutVars>
          <dgm:bulletEnabled val="1"/>
        </dgm:presLayoutVars>
      </dgm:prSet>
      <dgm:spPr/>
      <dgm:t>
        <a:bodyPr/>
        <a:lstStyle/>
        <a:p>
          <a:endParaRPr lang="it-IT"/>
        </a:p>
      </dgm:t>
    </dgm:pt>
    <dgm:pt modelId="{8EA053F0-6E8F-43CC-9C04-54108C139AC8}" type="pres">
      <dgm:prSet presAssocID="{0B4BFBAC-9778-4A06-9142-096BEBAE8C7E}" presName="dummy" presStyleCnt="0"/>
      <dgm:spPr/>
    </dgm:pt>
    <dgm:pt modelId="{F85382B0-32D8-4C84-BFD1-3AEDA704EFB3}" type="pres">
      <dgm:prSet presAssocID="{0525157B-4C34-45C2-8701-4AD176C6872A}" presName="sibTrans" presStyleLbl="sibTrans2D1" presStyleIdx="3" presStyleCnt="4"/>
      <dgm:spPr/>
      <dgm:t>
        <a:bodyPr/>
        <a:lstStyle/>
        <a:p>
          <a:endParaRPr lang="it-IT"/>
        </a:p>
      </dgm:t>
    </dgm:pt>
  </dgm:ptLst>
  <dgm:cxnLst>
    <dgm:cxn modelId="{DA9B9631-6ACC-4FEE-87FB-E77718FFE743}" srcId="{83B7FE72-3452-48F4-91D5-1349A718434E}" destId="{D1222B40-91DC-4632-B4F2-5F6CC20B2B51}" srcOrd="0" destOrd="0" parTransId="{5DFBB041-F682-4033-8C44-D90596C06507}" sibTransId="{8A1ECAA6-F26F-4AE3-8DC1-0AAD2B3619E9}"/>
    <dgm:cxn modelId="{20B6CA70-1B8B-452C-BCD3-B8345D819BF0}" srcId="{D1222B40-91DC-4632-B4F2-5F6CC20B2B51}" destId="{0B4BFBAC-9778-4A06-9142-096BEBAE8C7E}" srcOrd="3" destOrd="0" parTransId="{9B99A4AF-8301-43D4-90F4-46B425C997D9}" sibTransId="{0525157B-4C34-45C2-8701-4AD176C6872A}"/>
    <dgm:cxn modelId="{1EEEF7B7-803F-4BC6-A4E4-345DCB27228B}" type="presOf" srcId="{817A71E4-799E-4E63-BAEF-3B50067E8920}" destId="{DC62C574-BEBE-4370-9220-C29E0955EC99}" srcOrd="0" destOrd="0" presId="urn:microsoft.com/office/officeart/2005/8/layout/radial6"/>
    <dgm:cxn modelId="{068AE35E-3963-4E23-B632-88E3F6A7D74A}" type="presOf" srcId="{0838E7D1-ABE9-4E72-A124-BC77E4489BCD}" destId="{C941833B-AC25-4DC8-8327-2739F15D0FC9}" srcOrd="0" destOrd="0" presId="urn:microsoft.com/office/officeart/2005/8/layout/radial6"/>
    <dgm:cxn modelId="{7090E91D-7C02-4FD3-B700-9E18B8214434}" type="presOf" srcId="{0B4BFBAC-9778-4A06-9142-096BEBAE8C7E}" destId="{A105D62F-F304-42F8-B49E-F05D7DC6CC52}" srcOrd="0" destOrd="0" presId="urn:microsoft.com/office/officeart/2005/8/layout/radial6"/>
    <dgm:cxn modelId="{13F94483-56DF-4F7E-AA50-A6E087EF7FE7}" type="presOf" srcId="{0525157B-4C34-45C2-8701-4AD176C6872A}" destId="{F85382B0-32D8-4C84-BFD1-3AEDA704EFB3}" srcOrd="0" destOrd="0" presId="urn:microsoft.com/office/officeart/2005/8/layout/radial6"/>
    <dgm:cxn modelId="{9EC9FFB2-3F9D-4A45-8AEA-6657A97EBC4C}" type="presOf" srcId="{83B7FE72-3452-48F4-91D5-1349A718434E}" destId="{17CF786D-FCD5-48AD-8738-A0B8EE2970B4}" srcOrd="0" destOrd="0" presId="urn:microsoft.com/office/officeart/2005/8/layout/radial6"/>
    <dgm:cxn modelId="{6AF78416-8165-4EF2-9673-1A8E57378699}" srcId="{D1222B40-91DC-4632-B4F2-5F6CC20B2B51}" destId="{0838E7D1-ABE9-4E72-A124-BC77E4489BCD}" srcOrd="2" destOrd="0" parTransId="{7E02E32F-DF0D-41E0-9862-7AB5F34124D1}" sibTransId="{01E91894-965A-4A4B-8712-CF9F05A56199}"/>
    <dgm:cxn modelId="{86001646-838C-4BD3-951F-1A1470603A9D}" type="presOf" srcId="{C7D6105F-0B87-4BB3-9C89-E9A8FD52FF17}" destId="{E627E784-5CF3-4F41-810A-C91C5E0B75FD}" srcOrd="0" destOrd="0" presId="urn:microsoft.com/office/officeart/2005/8/layout/radial6"/>
    <dgm:cxn modelId="{59FEEF75-4231-485D-A9A0-FC4EF4F10103}" srcId="{D1222B40-91DC-4632-B4F2-5F6CC20B2B51}" destId="{817A71E4-799E-4E63-BAEF-3B50067E8920}" srcOrd="1" destOrd="0" parTransId="{25801389-8FC4-471C-AAC6-B3052AB5E52F}" sibTransId="{5F856652-D3D5-469E-B943-945F16F7F9E6}"/>
    <dgm:cxn modelId="{5A37F6F8-A2BA-447C-B539-232A89DA53FC}" type="presOf" srcId="{4CADD83C-DF5D-49C6-9F55-D1A8085E1B11}" destId="{2E57FFE8-5770-4B42-AE0F-DDAC595C4280}" srcOrd="0" destOrd="0" presId="urn:microsoft.com/office/officeart/2005/8/layout/radial6"/>
    <dgm:cxn modelId="{3890C2CF-00B2-44B5-8746-40277092BD8E}" type="presOf" srcId="{D1222B40-91DC-4632-B4F2-5F6CC20B2B51}" destId="{5636EC57-BA24-4159-BD0C-1DE88039B77B}" srcOrd="0" destOrd="0" presId="urn:microsoft.com/office/officeart/2005/8/layout/radial6"/>
    <dgm:cxn modelId="{5250B2A9-5243-471E-9DF1-819767994AD7}" type="presOf" srcId="{01E91894-965A-4A4B-8712-CF9F05A56199}" destId="{621D005A-264B-4F22-9991-C622A62E595E}" srcOrd="0" destOrd="0" presId="urn:microsoft.com/office/officeart/2005/8/layout/radial6"/>
    <dgm:cxn modelId="{5D683E96-470F-4F65-AEFC-42DDFA62DBC9}" type="presOf" srcId="{5F856652-D3D5-469E-B943-945F16F7F9E6}" destId="{84D371E3-15D7-4F1C-99BF-05DB7A1AC64B}" srcOrd="0" destOrd="0" presId="urn:microsoft.com/office/officeart/2005/8/layout/radial6"/>
    <dgm:cxn modelId="{645B24A3-83B4-4126-A9B1-B20BF48AB376}" srcId="{D1222B40-91DC-4632-B4F2-5F6CC20B2B51}" destId="{C7D6105F-0B87-4BB3-9C89-E9A8FD52FF17}" srcOrd="0" destOrd="0" parTransId="{153173A7-7E66-4622-9B88-174AFC8CC026}" sibTransId="{4CADD83C-DF5D-49C6-9F55-D1A8085E1B11}"/>
    <dgm:cxn modelId="{A5D4CF6B-7D99-4A7F-BE09-48E4B2ABB4A8}" type="presParOf" srcId="{17CF786D-FCD5-48AD-8738-A0B8EE2970B4}" destId="{5636EC57-BA24-4159-BD0C-1DE88039B77B}" srcOrd="0" destOrd="0" presId="urn:microsoft.com/office/officeart/2005/8/layout/radial6"/>
    <dgm:cxn modelId="{FF294C1D-BDB9-45EC-A59D-078DE474196D}" type="presParOf" srcId="{17CF786D-FCD5-48AD-8738-A0B8EE2970B4}" destId="{E627E784-5CF3-4F41-810A-C91C5E0B75FD}" srcOrd="1" destOrd="0" presId="urn:microsoft.com/office/officeart/2005/8/layout/radial6"/>
    <dgm:cxn modelId="{939DB13B-C987-47BC-8CBA-03D3C40E3E79}" type="presParOf" srcId="{17CF786D-FCD5-48AD-8738-A0B8EE2970B4}" destId="{4107A755-A297-4B84-A551-96290477EB58}" srcOrd="2" destOrd="0" presId="urn:microsoft.com/office/officeart/2005/8/layout/radial6"/>
    <dgm:cxn modelId="{D23F9C44-990F-4628-BCDF-8F097EB26AC1}" type="presParOf" srcId="{17CF786D-FCD5-48AD-8738-A0B8EE2970B4}" destId="{2E57FFE8-5770-4B42-AE0F-DDAC595C4280}" srcOrd="3" destOrd="0" presId="urn:microsoft.com/office/officeart/2005/8/layout/radial6"/>
    <dgm:cxn modelId="{9C2C7ABC-EA0D-405A-8E41-6F3C1F046DE1}" type="presParOf" srcId="{17CF786D-FCD5-48AD-8738-A0B8EE2970B4}" destId="{DC62C574-BEBE-4370-9220-C29E0955EC99}" srcOrd="4" destOrd="0" presId="urn:microsoft.com/office/officeart/2005/8/layout/radial6"/>
    <dgm:cxn modelId="{C294982C-F030-4874-97E2-3511AB53EF0B}" type="presParOf" srcId="{17CF786D-FCD5-48AD-8738-A0B8EE2970B4}" destId="{230FA296-423D-446A-9F2D-084C7A9316EE}" srcOrd="5" destOrd="0" presId="urn:microsoft.com/office/officeart/2005/8/layout/radial6"/>
    <dgm:cxn modelId="{F86A66B0-2749-4CEE-8750-7A184EB704E8}" type="presParOf" srcId="{17CF786D-FCD5-48AD-8738-A0B8EE2970B4}" destId="{84D371E3-15D7-4F1C-99BF-05DB7A1AC64B}" srcOrd="6" destOrd="0" presId="urn:microsoft.com/office/officeart/2005/8/layout/radial6"/>
    <dgm:cxn modelId="{14060DD1-5770-4595-B0DE-55408D038BC1}" type="presParOf" srcId="{17CF786D-FCD5-48AD-8738-A0B8EE2970B4}" destId="{C941833B-AC25-4DC8-8327-2739F15D0FC9}" srcOrd="7" destOrd="0" presId="urn:microsoft.com/office/officeart/2005/8/layout/radial6"/>
    <dgm:cxn modelId="{7EC1E827-9595-4B56-BAB8-9E9D691AC20A}" type="presParOf" srcId="{17CF786D-FCD5-48AD-8738-A0B8EE2970B4}" destId="{AEC48B1E-BDF6-40D0-BFFC-26EC196000BD}" srcOrd="8" destOrd="0" presId="urn:microsoft.com/office/officeart/2005/8/layout/radial6"/>
    <dgm:cxn modelId="{50CE34BC-ED55-46A6-9863-6E2FDB767647}" type="presParOf" srcId="{17CF786D-FCD5-48AD-8738-A0B8EE2970B4}" destId="{621D005A-264B-4F22-9991-C622A62E595E}" srcOrd="9" destOrd="0" presId="urn:microsoft.com/office/officeart/2005/8/layout/radial6"/>
    <dgm:cxn modelId="{3C70A451-7D95-4778-ADC0-B39F7D691185}" type="presParOf" srcId="{17CF786D-FCD5-48AD-8738-A0B8EE2970B4}" destId="{A105D62F-F304-42F8-B49E-F05D7DC6CC52}" srcOrd="10" destOrd="0" presId="urn:microsoft.com/office/officeart/2005/8/layout/radial6"/>
    <dgm:cxn modelId="{0B5C5579-D16F-487A-B1B5-228EC882F840}" type="presParOf" srcId="{17CF786D-FCD5-48AD-8738-A0B8EE2970B4}" destId="{8EA053F0-6E8F-43CC-9C04-54108C139AC8}" srcOrd="11" destOrd="0" presId="urn:microsoft.com/office/officeart/2005/8/layout/radial6"/>
    <dgm:cxn modelId="{67AD0D7C-B365-4041-84E7-EE2D5470F6E1}" type="presParOf" srcId="{17CF786D-FCD5-48AD-8738-A0B8EE2970B4}" destId="{F85382B0-32D8-4C84-BFD1-3AEDA704EFB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F3FAB-F70E-429E-88A5-27CE08FEBB4E}" type="doc">
      <dgm:prSet loTypeId="urn:microsoft.com/office/officeart/2008/layout/PictureAccentList" loCatId="list" qsTypeId="urn:microsoft.com/office/officeart/2005/8/quickstyle/simple1" qsCatId="simple" csTypeId="urn:microsoft.com/office/officeart/2005/8/colors/colorful2" csCatId="colorful" phldr="1"/>
      <dgm:spPr/>
      <dgm:t>
        <a:bodyPr/>
        <a:lstStyle/>
        <a:p>
          <a:endParaRPr lang="it-IT"/>
        </a:p>
      </dgm:t>
    </dgm:pt>
    <dgm:pt modelId="{56F77DCF-5F1D-4C79-8B7C-417530202EDA}">
      <dgm:prSet phldrT="[Testo]" custT="1"/>
      <dgm:spPr/>
      <dgm:t>
        <a:bodyPr/>
        <a:lstStyle/>
        <a:p>
          <a:r>
            <a:rPr lang="it-IT" sz="3200" spc="300" dirty="0" smtClean="0">
              <a:latin typeface="expressions of the soul" panose="02000603000000000000" pitchFamily="2" charset="0"/>
              <a:ea typeface="expressions of the soul" panose="02000603000000000000" pitchFamily="2" charset="0"/>
            </a:rPr>
            <a:t>Effetto serra causato dalle diverse abitudini alimentari in un anno espressi in km di automobile (studio su popolazione tedesca)</a:t>
          </a:r>
          <a:endParaRPr lang="it-IT" sz="3200" spc="300" dirty="0">
            <a:latin typeface="expressions of the soul" panose="02000603000000000000" pitchFamily="2" charset="0"/>
            <a:ea typeface="expressions of the soul" panose="02000603000000000000" pitchFamily="2" charset="0"/>
          </a:endParaRPr>
        </a:p>
      </dgm:t>
    </dgm:pt>
    <dgm:pt modelId="{5EC67BCE-99FB-4AF0-9478-EEB7756783A8}" type="parTrans" cxnId="{7642A180-B68E-4F38-9522-251BD229E7D2}">
      <dgm:prSet/>
      <dgm:spPr/>
      <dgm:t>
        <a:bodyPr/>
        <a:lstStyle/>
        <a:p>
          <a:endParaRPr lang="it-IT"/>
        </a:p>
      </dgm:t>
    </dgm:pt>
    <dgm:pt modelId="{8BDD6350-1172-4682-9D83-34707DB76FEA}" type="sibTrans" cxnId="{7642A180-B68E-4F38-9522-251BD229E7D2}">
      <dgm:prSet/>
      <dgm:spPr/>
      <dgm:t>
        <a:bodyPr/>
        <a:lstStyle/>
        <a:p>
          <a:endParaRPr lang="it-IT"/>
        </a:p>
      </dgm:t>
    </dgm:pt>
    <dgm:pt modelId="{117D16A6-1744-4A31-9D00-3A774392BE2C}">
      <dgm:prSet phldrT="[Testo]"/>
      <dgm:spPr>
        <a:solidFill>
          <a:schemeClr val="bg2">
            <a:lumMod val="50000"/>
          </a:schemeClr>
        </a:solidFill>
      </dgm:spPr>
      <dgm:t>
        <a:bodyPr/>
        <a:lstStyle/>
        <a:p>
          <a:endParaRPr lang="it-IT" dirty="0"/>
        </a:p>
      </dgm:t>
    </dgm:pt>
    <dgm:pt modelId="{A4728DDA-E8B3-4453-9CBC-4450F5AD104A}" type="parTrans" cxnId="{81A1A209-101A-428F-8304-5EA838D8D26D}">
      <dgm:prSet/>
      <dgm:spPr/>
      <dgm:t>
        <a:bodyPr/>
        <a:lstStyle/>
        <a:p>
          <a:endParaRPr lang="it-IT"/>
        </a:p>
      </dgm:t>
    </dgm:pt>
    <dgm:pt modelId="{2782E45D-6681-4F20-AC4B-0A62CDF797F7}" type="sibTrans" cxnId="{81A1A209-101A-428F-8304-5EA838D8D26D}">
      <dgm:prSet/>
      <dgm:spPr/>
      <dgm:t>
        <a:bodyPr/>
        <a:lstStyle/>
        <a:p>
          <a:endParaRPr lang="it-IT"/>
        </a:p>
      </dgm:t>
    </dgm:pt>
    <dgm:pt modelId="{001C6430-846A-4D77-9CC4-0F42A4B4048B}">
      <dgm:prSet phldrT="[Testo]" phldr="1"/>
      <dgm:spPr/>
      <dgm:t>
        <a:bodyPr/>
        <a:lstStyle/>
        <a:p>
          <a:endParaRPr lang="it-IT"/>
        </a:p>
      </dgm:t>
    </dgm:pt>
    <dgm:pt modelId="{E04738E3-0837-4300-9004-1305770DF68C}" type="parTrans" cxnId="{FC5D937C-6D72-46A8-AF69-5781CB72B9AB}">
      <dgm:prSet/>
      <dgm:spPr/>
      <dgm:t>
        <a:bodyPr/>
        <a:lstStyle/>
        <a:p>
          <a:endParaRPr lang="it-IT"/>
        </a:p>
      </dgm:t>
    </dgm:pt>
    <dgm:pt modelId="{5DF673D2-6C6F-44DF-81BA-0472352C4FB1}" type="sibTrans" cxnId="{FC5D937C-6D72-46A8-AF69-5781CB72B9AB}">
      <dgm:prSet/>
      <dgm:spPr/>
      <dgm:t>
        <a:bodyPr/>
        <a:lstStyle/>
        <a:p>
          <a:endParaRPr lang="it-IT"/>
        </a:p>
      </dgm:t>
    </dgm:pt>
    <dgm:pt modelId="{03F84B77-8152-4AC2-96E7-270FA2F6DECF}">
      <dgm:prSet/>
      <dgm:spPr>
        <a:solidFill>
          <a:schemeClr val="accent3"/>
        </a:solidFill>
      </dgm:spPr>
      <dgm:t>
        <a:bodyPr/>
        <a:lstStyle/>
        <a:p>
          <a:endParaRPr lang="it-IT"/>
        </a:p>
      </dgm:t>
    </dgm:pt>
    <dgm:pt modelId="{46199551-4878-4DFF-A5EA-2A11AAB0EB1D}" type="parTrans" cxnId="{61A31104-064C-4BC5-9DC8-6685A1818B5A}">
      <dgm:prSet/>
      <dgm:spPr/>
      <dgm:t>
        <a:bodyPr/>
        <a:lstStyle/>
        <a:p>
          <a:endParaRPr lang="it-IT"/>
        </a:p>
      </dgm:t>
    </dgm:pt>
    <dgm:pt modelId="{900B0C0F-517D-4EB7-993B-15AA1F5CAC19}" type="sibTrans" cxnId="{61A31104-064C-4BC5-9DC8-6685A1818B5A}">
      <dgm:prSet/>
      <dgm:spPr/>
      <dgm:t>
        <a:bodyPr/>
        <a:lstStyle/>
        <a:p>
          <a:endParaRPr lang="it-IT"/>
        </a:p>
      </dgm:t>
    </dgm:pt>
    <dgm:pt modelId="{F3C13C79-060D-434B-A38C-3EEF8D15B2D7}" type="pres">
      <dgm:prSet presAssocID="{F34F3FAB-F70E-429E-88A5-27CE08FEBB4E}" presName="layout" presStyleCnt="0">
        <dgm:presLayoutVars>
          <dgm:chMax/>
          <dgm:chPref/>
          <dgm:dir/>
          <dgm:animOne val="branch"/>
          <dgm:animLvl val="lvl"/>
          <dgm:resizeHandles/>
        </dgm:presLayoutVars>
      </dgm:prSet>
      <dgm:spPr/>
      <dgm:t>
        <a:bodyPr/>
        <a:lstStyle/>
        <a:p>
          <a:endParaRPr lang="it-IT"/>
        </a:p>
      </dgm:t>
    </dgm:pt>
    <dgm:pt modelId="{DF84B7A9-9DA8-4312-817A-2435AB092EEE}" type="pres">
      <dgm:prSet presAssocID="{56F77DCF-5F1D-4C79-8B7C-417530202EDA}" presName="root" presStyleCnt="0">
        <dgm:presLayoutVars>
          <dgm:chMax/>
          <dgm:chPref val="4"/>
        </dgm:presLayoutVars>
      </dgm:prSet>
      <dgm:spPr/>
    </dgm:pt>
    <dgm:pt modelId="{F4A18FE9-BF4A-461A-A94C-C97FD4E80895}" type="pres">
      <dgm:prSet presAssocID="{56F77DCF-5F1D-4C79-8B7C-417530202EDA}" presName="rootComposite" presStyleCnt="0">
        <dgm:presLayoutVars/>
      </dgm:prSet>
      <dgm:spPr/>
    </dgm:pt>
    <dgm:pt modelId="{228CC043-D9D4-4D69-B334-9E00E79A4405}" type="pres">
      <dgm:prSet presAssocID="{56F77DCF-5F1D-4C79-8B7C-417530202EDA}" presName="rootText" presStyleLbl="node0" presStyleIdx="0" presStyleCnt="1">
        <dgm:presLayoutVars>
          <dgm:chMax/>
          <dgm:chPref val="4"/>
        </dgm:presLayoutVars>
      </dgm:prSet>
      <dgm:spPr/>
      <dgm:t>
        <a:bodyPr/>
        <a:lstStyle/>
        <a:p>
          <a:endParaRPr lang="it-IT"/>
        </a:p>
      </dgm:t>
    </dgm:pt>
    <dgm:pt modelId="{5C056E12-E7A6-46D1-BE6D-AF3E3A510989}" type="pres">
      <dgm:prSet presAssocID="{56F77DCF-5F1D-4C79-8B7C-417530202EDA}" presName="childShape" presStyleCnt="0">
        <dgm:presLayoutVars>
          <dgm:chMax val="0"/>
          <dgm:chPref val="0"/>
        </dgm:presLayoutVars>
      </dgm:prSet>
      <dgm:spPr/>
    </dgm:pt>
    <dgm:pt modelId="{08A7E5B0-2456-4FD8-BD4C-CD7448FA3ED5}" type="pres">
      <dgm:prSet presAssocID="{03F84B77-8152-4AC2-96E7-270FA2F6DECF}" presName="childComposite" presStyleCnt="0">
        <dgm:presLayoutVars>
          <dgm:chMax val="0"/>
          <dgm:chPref val="0"/>
        </dgm:presLayoutVars>
      </dgm:prSet>
      <dgm:spPr/>
    </dgm:pt>
    <dgm:pt modelId="{F2B5B9D4-6254-4CA6-813D-C12B0C1BBB78}" type="pres">
      <dgm:prSet presAssocID="{03F84B77-8152-4AC2-96E7-270FA2F6DECF}" presName="Image" presStyleLbl="node1" presStyleIdx="0" presStyleCnt="3"/>
      <dgm:spPr>
        <a:solidFill>
          <a:schemeClr val="accent3"/>
        </a:solidFill>
      </dgm:spPr>
      <dgm:t>
        <a:bodyPr/>
        <a:lstStyle/>
        <a:p>
          <a:endParaRPr lang="it-IT"/>
        </a:p>
      </dgm:t>
    </dgm:pt>
    <dgm:pt modelId="{641F9203-BAD5-4331-B9BF-60582FF56898}" type="pres">
      <dgm:prSet presAssocID="{03F84B77-8152-4AC2-96E7-270FA2F6DECF}" presName="childText" presStyleLbl="lnNode1" presStyleIdx="0" presStyleCnt="3">
        <dgm:presLayoutVars>
          <dgm:chMax val="0"/>
          <dgm:chPref val="0"/>
          <dgm:bulletEnabled val="1"/>
        </dgm:presLayoutVars>
      </dgm:prSet>
      <dgm:spPr/>
      <dgm:t>
        <a:bodyPr/>
        <a:lstStyle/>
        <a:p>
          <a:endParaRPr lang="it-IT"/>
        </a:p>
      </dgm:t>
    </dgm:pt>
    <dgm:pt modelId="{6CE7BE25-0BFB-42CD-9EA9-DB40E5E4F257}" type="pres">
      <dgm:prSet presAssocID="{001C6430-846A-4D77-9CC4-0F42A4B4048B}" presName="childComposite" presStyleCnt="0">
        <dgm:presLayoutVars>
          <dgm:chMax val="0"/>
          <dgm:chPref val="0"/>
        </dgm:presLayoutVars>
      </dgm:prSet>
      <dgm:spPr/>
    </dgm:pt>
    <dgm:pt modelId="{DE41FE4A-7519-4DB5-997D-B94062ED6133}" type="pres">
      <dgm:prSet presAssocID="{001C6430-846A-4D77-9CC4-0F42A4B4048B}" presName="Image" presStyleLbl="node1" presStyleIdx="1" presStyleCnt="3"/>
      <dgm:spPr/>
    </dgm:pt>
    <dgm:pt modelId="{54FE4172-BBFD-458C-9CF7-DF0AACCA567F}" type="pres">
      <dgm:prSet presAssocID="{001C6430-846A-4D77-9CC4-0F42A4B4048B}" presName="childText" presStyleLbl="lnNode1" presStyleIdx="1" presStyleCnt="3">
        <dgm:presLayoutVars>
          <dgm:chMax val="0"/>
          <dgm:chPref val="0"/>
          <dgm:bulletEnabled val="1"/>
        </dgm:presLayoutVars>
      </dgm:prSet>
      <dgm:spPr/>
      <dgm:t>
        <a:bodyPr/>
        <a:lstStyle/>
        <a:p>
          <a:endParaRPr lang="it-IT"/>
        </a:p>
      </dgm:t>
    </dgm:pt>
    <dgm:pt modelId="{2E9165D0-A0FF-4797-B114-E467CD3557DC}" type="pres">
      <dgm:prSet presAssocID="{117D16A6-1744-4A31-9D00-3A774392BE2C}" presName="childComposite" presStyleCnt="0">
        <dgm:presLayoutVars>
          <dgm:chMax val="0"/>
          <dgm:chPref val="0"/>
        </dgm:presLayoutVars>
      </dgm:prSet>
      <dgm:spPr/>
    </dgm:pt>
    <dgm:pt modelId="{549A1444-41F8-460D-8799-3BAA2B13E6FA}" type="pres">
      <dgm:prSet presAssocID="{117D16A6-1744-4A31-9D00-3A774392BE2C}" presName="Image" presStyleLbl="node1" presStyleIdx="2" presStyleCnt="3"/>
      <dgm:spPr>
        <a:solidFill>
          <a:schemeClr val="bg2">
            <a:lumMod val="50000"/>
          </a:schemeClr>
        </a:solidFill>
        <a:ln>
          <a:solidFill>
            <a:schemeClr val="bg1"/>
          </a:solidFill>
        </a:ln>
      </dgm:spPr>
    </dgm:pt>
    <dgm:pt modelId="{A81C0AC7-6BF1-4F3F-9596-8241F3B54D59}" type="pres">
      <dgm:prSet presAssocID="{117D16A6-1744-4A31-9D00-3A774392BE2C}" presName="childText" presStyleLbl="lnNode1" presStyleIdx="2" presStyleCnt="3">
        <dgm:presLayoutVars>
          <dgm:chMax val="0"/>
          <dgm:chPref val="0"/>
          <dgm:bulletEnabled val="1"/>
        </dgm:presLayoutVars>
      </dgm:prSet>
      <dgm:spPr/>
      <dgm:t>
        <a:bodyPr/>
        <a:lstStyle/>
        <a:p>
          <a:endParaRPr lang="it-IT"/>
        </a:p>
      </dgm:t>
    </dgm:pt>
  </dgm:ptLst>
  <dgm:cxnLst>
    <dgm:cxn modelId="{81A1A209-101A-428F-8304-5EA838D8D26D}" srcId="{56F77DCF-5F1D-4C79-8B7C-417530202EDA}" destId="{117D16A6-1744-4A31-9D00-3A774392BE2C}" srcOrd="2" destOrd="0" parTransId="{A4728DDA-E8B3-4453-9CBC-4450F5AD104A}" sibTransId="{2782E45D-6681-4F20-AC4B-0A62CDF797F7}"/>
    <dgm:cxn modelId="{83493099-DFAD-410C-92B0-422D77D9708B}" type="presOf" srcId="{56F77DCF-5F1D-4C79-8B7C-417530202EDA}" destId="{228CC043-D9D4-4D69-B334-9E00E79A4405}" srcOrd="0" destOrd="0" presId="urn:microsoft.com/office/officeart/2008/layout/PictureAccentList"/>
    <dgm:cxn modelId="{D3D57D18-85BE-4265-85E3-DC243704AE18}" type="presOf" srcId="{001C6430-846A-4D77-9CC4-0F42A4B4048B}" destId="{54FE4172-BBFD-458C-9CF7-DF0AACCA567F}" srcOrd="0" destOrd="0" presId="urn:microsoft.com/office/officeart/2008/layout/PictureAccentList"/>
    <dgm:cxn modelId="{61A31104-064C-4BC5-9DC8-6685A1818B5A}" srcId="{56F77DCF-5F1D-4C79-8B7C-417530202EDA}" destId="{03F84B77-8152-4AC2-96E7-270FA2F6DECF}" srcOrd="0" destOrd="0" parTransId="{46199551-4878-4DFF-A5EA-2A11AAB0EB1D}" sibTransId="{900B0C0F-517D-4EB7-993B-15AA1F5CAC19}"/>
    <dgm:cxn modelId="{D5AA20A8-C43D-4DF3-8DC2-137ED56C73EF}" type="presOf" srcId="{117D16A6-1744-4A31-9D00-3A774392BE2C}" destId="{A81C0AC7-6BF1-4F3F-9596-8241F3B54D59}" srcOrd="0" destOrd="0" presId="urn:microsoft.com/office/officeart/2008/layout/PictureAccentList"/>
    <dgm:cxn modelId="{20115860-20FC-4F0C-A111-FD40B8C11801}" type="presOf" srcId="{03F84B77-8152-4AC2-96E7-270FA2F6DECF}" destId="{641F9203-BAD5-4331-B9BF-60582FF56898}" srcOrd="0" destOrd="0" presId="urn:microsoft.com/office/officeart/2008/layout/PictureAccentList"/>
    <dgm:cxn modelId="{4ED5C995-7EEF-455A-8AC0-67AE51DF1EE1}" type="presOf" srcId="{F34F3FAB-F70E-429E-88A5-27CE08FEBB4E}" destId="{F3C13C79-060D-434B-A38C-3EEF8D15B2D7}" srcOrd="0" destOrd="0" presId="urn:microsoft.com/office/officeart/2008/layout/PictureAccentList"/>
    <dgm:cxn modelId="{FC5D937C-6D72-46A8-AF69-5781CB72B9AB}" srcId="{56F77DCF-5F1D-4C79-8B7C-417530202EDA}" destId="{001C6430-846A-4D77-9CC4-0F42A4B4048B}" srcOrd="1" destOrd="0" parTransId="{E04738E3-0837-4300-9004-1305770DF68C}" sibTransId="{5DF673D2-6C6F-44DF-81BA-0472352C4FB1}"/>
    <dgm:cxn modelId="{7642A180-B68E-4F38-9522-251BD229E7D2}" srcId="{F34F3FAB-F70E-429E-88A5-27CE08FEBB4E}" destId="{56F77DCF-5F1D-4C79-8B7C-417530202EDA}" srcOrd="0" destOrd="0" parTransId="{5EC67BCE-99FB-4AF0-9478-EEB7756783A8}" sibTransId="{8BDD6350-1172-4682-9D83-34707DB76FEA}"/>
    <dgm:cxn modelId="{5B7D7729-798C-4488-A8ED-9E24BE2DC06C}" type="presParOf" srcId="{F3C13C79-060D-434B-A38C-3EEF8D15B2D7}" destId="{DF84B7A9-9DA8-4312-817A-2435AB092EEE}" srcOrd="0" destOrd="0" presId="urn:microsoft.com/office/officeart/2008/layout/PictureAccentList"/>
    <dgm:cxn modelId="{7028E048-6BFF-4A39-A562-76D4410C9776}" type="presParOf" srcId="{DF84B7A9-9DA8-4312-817A-2435AB092EEE}" destId="{F4A18FE9-BF4A-461A-A94C-C97FD4E80895}" srcOrd="0" destOrd="0" presId="urn:microsoft.com/office/officeart/2008/layout/PictureAccentList"/>
    <dgm:cxn modelId="{93AEF238-28A4-43C9-935F-A21E89790B51}" type="presParOf" srcId="{F4A18FE9-BF4A-461A-A94C-C97FD4E80895}" destId="{228CC043-D9D4-4D69-B334-9E00E79A4405}" srcOrd="0" destOrd="0" presId="urn:microsoft.com/office/officeart/2008/layout/PictureAccentList"/>
    <dgm:cxn modelId="{E1418D03-F5D6-4ECC-8D05-4731D3AF3D7B}" type="presParOf" srcId="{DF84B7A9-9DA8-4312-817A-2435AB092EEE}" destId="{5C056E12-E7A6-46D1-BE6D-AF3E3A510989}" srcOrd="1" destOrd="0" presId="urn:microsoft.com/office/officeart/2008/layout/PictureAccentList"/>
    <dgm:cxn modelId="{8D04A07B-D50F-48A4-8198-5F404F228C6E}" type="presParOf" srcId="{5C056E12-E7A6-46D1-BE6D-AF3E3A510989}" destId="{08A7E5B0-2456-4FD8-BD4C-CD7448FA3ED5}" srcOrd="0" destOrd="0" presId="urn:microsoft.com/office/officeart/2008/layout/PictureAccentList"/>
    <dgm:cxn modelId="{A61436CA-47ED-4B33-83B7-144A73666714}" type="presParOf" srcId="{08A7E5B0-2456-4FD8-BD4C-CD7448FA3ED5}" destId="{F2B5B9D4-6254-4CA6-813D-C12B0C1BBB78}" srcOrd="0" destOrd="0" presId="urn:microsoft.com/office/officeart/2008/layout/PictureAccentList"/>
    <dgm:cxn modelId="{09DE45A5-0BCD-4F17-A679-339A1409A066}" type="presParOf" srcId="{08A7E5B0-2456-4FD8-BD4C-CD7448FA3ED5}" destId="{641F9203-BAD5-4331-B9BF-60582FF56898}" srcOrd="1" destOrd="0" presId="urn:microsoft.com/office/officeart/2008/layout/PictureAccentList"/>
    <dgm:cxn modelId="{13828D29-ED5C-4D73-B647-4BE467C67B25}" type="presParOf" srcId="{5C056E12-E7A6-46D1-BE6D-AF3E3A510989}" destId="{6CE7BE25-0BFB-42CD-9EA9-DB40E5E4F257}" srcOrd="1" destOrd="0" presId="urn:microsoft.com/office/officeart/2008/layout/PictureAccentList"/>
    <dgm:cxn modelId="{84AEDACC-5F27-43B1-B6E6-41D9E88F5888}" type="presParOf" srcId="{6CE7BE25-0BFB-42CD-9EA9-DB40E5E4F257}" destId="{DE41FE4A-7519-4DB5-997D-B94062ED6133}" srcOrd="0" destOrd="0" presId="urn:microsoft.com/office/officeart/2008/layout/PictureAccentList"/>
    <dgm:cxn modelId="{56F0BAF8-9E0A-442D-BFA4-9A210F1BE354}" type="presParOf" srcId="{6CE7BE25-0BFB-42CD-9EA9-DB40E5E4F257}" destId="{54FE4172-BBFD-458C-9CF7-DF0AACCA567F}" srcOrd="1" destOrd="0" presId="urn:microsoft.com/office/officeart/2008/layout/PictureAccentList"/>
    <dgm:cxn modelId="{15AF92C1-458E-4FC7-8C61-AFE3B9FC51F6}" type="presParOf" srcId="{5C056E12-E7A6-46D1-BE6D-AF3E3A510989}" destId="{2E9165D0-A0FF-4797-B114-E467CD3557DC}" srcOrd="2" destOrd="0" presId="urn:microsoft.com/office/officeart/2008/layout/PictureAccentList"/>
    <dgm:cxn modelId="{3373DC72-1DD9-45F0-9AF1-2C2700395621}" type="presParOf" srcId="{2E9165D0-A0FF-4797-B114-E467CD3557DC}" destId="{549A1444-41F8-460D-8799-3BAA2B13E6FA}" srcOrd="0" destOrd="0" presId="urn:microsoft.com/office/officeart/2008/layout/PictureAccentList"/>
    <dgm:cxn modelId="{8C107173-8D5B-4E72-B522-D9529360EFFE}" type="presParOf" srcId="{2E9165D0-A0FF-4797-B114-E467CD3557DC}" destId="{A81C0AC7-6BF1-4F3F-9596-8241F3B54D5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382B0-32D8-4C84-BFD1-3AEDA704EFB3}">
      <dsp:nvSpPr>
        <dsp:cNvPr id="0" name=""/>
        <dsp:cNvSpPr/>
      </dsp:nvSpPr>
      <dsp:spPr>
        <a:xfrm>
          <a:off x="1233102" y="611156"/>
          <a:ext cx="4083595" cy="4083595"/>
        </a:xfrm>
        <a:prstGeom prst="blockArc">
          <a:avLst>
            <a:gd name="adj1" fmla="val 10744163"/>
            <a:gd name="adj2" fmla="val 16345525"/>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1D005A-264B-4F22-9991-C622A62E595E}">
      <dsp:nvSpPr>
        <dsp:cNvPr id="0" name=""/>
        <dsp:cNvSpPr/>
      </dsp:nvSpPr>
      <dsp:spPr>
        <a:xfrm>
          <a:off x="1233156" y="614728"/>
          <a:ext cx="4083595" cy="4083595"/>
        </a:xfrm>
        <a:prstGeom prst="blockArc">
          <a:avLst>
            <a:gd name="adj1" fmla="val 5254569"/>
            <a:gd name="adj2" fmla="val 1075031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D371E3-15D7-4F1C-99BF-05DB7A1AC64B}">
      <dsp:nvSpPr>
        <dsp:cNvPr id="0" name=""/>
        <dsp:cNvSpPr/>
      </dsp:nvSpPr>
      <dsp:spPr>
        <a:xfrm>
          <a:off x="1317504" y="612943"/>
          <a:ext cx="4083595" cy="4083595"/>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57FFE8-5770-4B42-AE0F-DDAC595C4280}">
      <dsp:nvSpPr>
        <dsp:cNvPr id="0" name=""/>
        <dsp:cNvSpPr/>
      </dsp:nvSpPr>
      <dsp:spPr>
        <a:xfrm>
          <a:off x="1317504" y="612943"/>
          <a:ext cx="4083595" cy="4083595"/>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36EC57-BA24-4159-BD0C-1DE88039B77B}">
      <dsp:nvSpPr>
        <dsp:cNvPr id="0" name=""/>
        <dsp:cNvSpPr/>
      </dsp:nvSpPr>
      <dsp:spPr>
        <a:xfrm>
          <a:off x="2579819" y="1906801"/>
          <a:ext cx="1558964" cy="14958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endParaRPr lang="it-IT" sz="2000" kern="1200" dirty="0">
            <a:solidFill>
              <a:schemeClr val="tx2">
                <a:lumMod val="75000"/>
              </a:schemeClr>
            </a:solidFill>
          </a:endParaRPr>
        </a:p>
      </dsp:txBody>
      <dsp:txXfrm>
        <a:off x="2808124" y="2125867"/>
        <a:ext cx="1102354" cy="1057747"/>
      </dsp:txXfrm>
    </dsp:sp>
    <dsp:sp modelId="{E627E784-5CF3-4F41-810A-C91C5E0B75FD}">
      <dsp:nvSpPr>
        <dsp:cNvPr id="0" name=""/>
        <dsp:cNvSpPr/>
      </dsp:nvSpPr>
      <dsp:spPr>
        <a:xfrm>
          <a:off x="2701384" y="2395"/>
          <a:ext cx="1315835" cy="1315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it-IT" sz="5100" kern="1200" dirty="0" smtClean="0">
              <a:solidFill>
                <a:schemeClr val="tx2">
                  <a:lumMod val="75000"/>
                </a:schemeClr>
              </a:solidFill>
            </a:rPr>
            <a:t> </a:t>
          </a:r>
          <a:endParaRPr lang="it-IT" sz="5100" kern="1200" dirty="0">
            <a:solidFill>
              <a:schemeClr val="tx2">
                <a:lumMod val="75000"/>
              </a:schemeClr>
            </a:solidFill>
          </a:endParaRPr>
        </a:p>
      </dsp:txBody>
      <dsp:txXfrm>
        <a:off x="2894084" y="195095"/>
        <a:ext cx="930435" cy="930435"/>
      </dsp:txXfrm>
    </dsp:sp>
    <dsp:sp modelId="{DC62C574-BEBE-4370-9220-C29E0955EC99}">
      <dsp:nvSpPr>
        <dsp:cNvPr id="0" name=""/>
        <dsp:cNvSpPr/>
      </dsp:nvSpPr>
      <dsp:spPr>
        <a:xfrm>
          <a:off x="4695811" y="1996823"/>
          <a:ext cx="1315835" cy="1315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it-IT" sz="5100" kern="1200" dirty="0" smtClean="0">
              <a:solidFill>
                <a:schemeClr val="tx2">
                  <a:lumMod val="75000"/>
                </a:schemeClr>
              </a:solidFill>
            </a:rPr>
            <a:t> </a:t>
          </a:r>
          <a:endParaRPr lang="it-IT" sz="5100" kern="1200" dirty="0">
            <a:solidFill>
              <a:schemeClr val="tx2">
                <a:lumMod val="75000"/>
              </a:schemeClr>
            </a:solidFill>
          </a:endParaRPr>
        </a:p>
      </dsp:txBody>
      <dsp:txXfrm>
        <a:off x="4888511" y="2189523"/>
        <a:ext cx="930435" cy="930435"/>
      </dsp:txXfrm>
    </dsp:sp>
    <dsp:sp modelId="{C941833B-AC25-4DC8-8327-2739F15D0FC9}">
      <dsp:nvSpPr>
        <dsp:cNvPr id="0" name=""/>
        <dsp:cNvSpPr/>
      </dsp:nvSpPr>
      <dsp:spPr>
        <a:xfrm>
          <a:off x="2701384" y="3991251"/>
          <a:ext cx="1315835" cy="1315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it-IT" sz="5100" kern="1200" dirty="0" smtClean="0">
              <a:solidFill>
                <a:schemeClr val="tx2">
                  <a:lumMod val="75000"/>
                </a:schemeClr>
              </a:solidFill>
            </a:rPr>
            <a:t> </a:t>
          </a:r>
          <a:endParaRPr lang="it-IT" sz="5100" kern="1200" dirty="0">
            <a:solidFill>
              <a:schemeClr val="tx2">
                <a:lumMod val="75000"/>
              </a:schemeClr>
            </a:solidFill>
          </a:endParaRPr>
        </a:p>
      </dsp:txBody>
      <dsp:txXfrm>
        <a:off x="2894084" y="4183951"/>
        <a:ext cx="930435" cy="930435"/>
      </dsp:txXfrm>
    </dsp:sp>
    <dsp:sp modelId="{A105D62F-F304-42F8-B49E-F05D7DC6CC52}">
      <dsp:nvSpPr>
        <dsp:cNvPr id="0" name=""/>
        <dsp:cNvSpPr/>
      </dsp:nvSpPr>
      <dsp:spPr>
        <a:xfrm>
          <a:off x="622817" y="2027429"/>
          <a:ext cx="1315835" cy="1315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it-IT" sz="5100" kern="1200" dirty="0" smtClean="0">
              <a:solidFill>
                <a:schemeClr val="tx2">
                  <a:lumMod val="75000"/>
                </a:schemeClr>
              </a:solidFill>
            </a:rPr>
            <a:t> </a:t>
          </a:r>
          <a:endParaRPr lang="it-IT" sz="5100" kern="1200" dirty="0">
            <a:solidFill>
              <a:schemeClr val="tx2">
                <a:lumMod val="75000"/>
              </a:schemeClr>
            </a:solidFill>
          </a:endParaRPr>
        </a:p>
      </dsp:txBody>
      <dsp:txXfrm>
        <a:off x="815517" y="2220129"/>
        <a:ext cx="930435" cy="930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C043-D9D4-4D69-B334-9E00E79A4405}">
      <dsp:nvSpPr>
        <dsp:cNvPr id="0" name=""/>
        <dsp:cNvSpPr/>
      </dsp:nvSpPr>
      <dsp:spPr>
        <a:xfrm>
          <a:off x="427266" y="1982"/>
          <a:ext cx="8074459" cy="11919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it-IT" sz="3200" kern="1200" spc="300" dirty="0" smtClean="0">
              <a:latin typeface="expressions of the soul" panose="02000603000000000000" pitchFamily="2" charset="0"/>
              <a:ea typeface="expressions of the soul" panose="02000603000000000000" pitchFamily="2" charset="0"/>
            </a:rPr>
            <a:t>Effetto serra causato dalle diverse abitudini alimentari in un anno espressi in km di automobile (studio su popolazione tedesca)</a:t>
          </a:r>
          <a:endParaRPr lang="it-IT" sz="3200" kern="1200" spc="300" dirty="0">
            <a:latin typeface="expressions of the soul" panose="02000603000000000000" pitchFamily="2" charset="0"/>
            <a:ea typeface="expressions of the soul" panose="02000603000000000000" pitchFamily="2" charset="0"/>
          </a:endParaRPr>
        </a:p>
      </dsp:txBody>
      <dsp:txXfrm>
        <a:off x="462177" y="36893"/>
        <a:ext cx="8004637" cy="1122122"/>
      </dsp:txXfrm>
    </dsp:sp>
    <dsp:sp modelId="{F2B5B9D4-6254-4CA6-813D-C12B0C1BBB78}">
      <dsp:nvSpPr>
        <dsp:cNvPr id="0" name=""/>
        <dsp:cNvSpPr/>
      </dsp:nvSpPr>
      <dsp:spPr>
        <a:xfrm>
          <a:off x="427266" y="1408476"/>
          <a:ext cx="1191944" cy="1191944"/>
        </a:xfrm>
        <a:prstGeom prst="roundRect">
          <a:avLst>
            <a:gd name="adj" fmla="val 166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F9203-BAD5-4331-B9BF-60582FF56898}">
      <dsp:nvSpPr>
        <dsp:cNvPr id="0" name=""/>
        <dsp:cNvSpPr/>
      </dsp:nvSpPr>
      <dsp:spPr>
        <a:xfrm>
          <a:off x="1690727" y="1408476"/>
          <a:ext cx="6810998" cy="1191944"/>
        </a:xfrm>
        <a:prstGeom prst="roundRect">
          <a:avLst>
            <a:gd name="adj" fmla="val 166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it-IT" sz="3800" kern="1200"/>
        </a:p>
      </dsp:txBody>
      <dsp:txXfrm>
        <a:off x="1748923" y="1466672"/>
        <a:ext cx="6694606" cy="1075552"/>
      </dsp:txXfrm>
    </dsp:sp>
    <dsp:sp modelId="{DE41FE4A-7519-4DB5-997D-B94062ED6133}">
      <dsp:nvSpPr>
        <dsp:cNvPr id="0" name=""/>
        <dsp:cNvSpPr/>
      </dsp:nvSpPr>
      <dsp:spPr>
        <a:xfrm>
          <a:off x="427266" y="2743455"/>
          <a:ext cx="1191944" cy="1191944"/>
        </a:xfrm>
        <a:prstGeom prst="roundRect">
          <a:avLst>
            <a:gd name="adj" fmla="val 1667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E4172-BBFD-458C-9CF7-DF0AACCA567F}">
      <dsp:nvSpPr>
        <dsp:cNvPr id="0" name=""/>
        <dsp:cNvSpPr/>
      </dsp:nvSpPr>
      <dsp:spPr>
        <a:xfrm>
          <a:off x="1690727" y="2743455"/>
          <a:ext cx="6810998" cy="1191944"/>
        </a:xfrm>
        <a:prstGeom prst="roundRect">
          <a:avLst>
            <a:gd name="adj" fmla="val 1667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it-IT" sz="3800" kern="1200"/>
        </a:p>
      </dsp:txBody>
      <dsp:txXfrm>
        <a:off x="1748923" y="2801651"/>
        <a:ext cx="6694606" cy="1075552"/>
      </dsp:txXfrm>
    </dsp:sp>
    <dsp:sp modelId="{549A1444-41F8-460D-8799-3BAA2B13E6FA}">
      <dsp:nvSpPr>
        <dsp:cNvPr id="0" name=""/>
        <dsp:cNvSpPr/>
      </dsp:nvSpPr>
      <dsp:spPr>
        <a:xfrm>
          <a:off x="427266" y="4078433"/>
          <a:ext cx="1191944" cy="1191944"/>
        </a:xfrm>
        <a:prstGeom prst="roundRect">
          <a:avLst>
            <a:gd name="adj" fmla="val 16670"/>
          </a:avLst>
        </a:prstGeom>
        <a:solidFill>
          <a:schemeClr val="bg2">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81C0AC7-6BF1-4F3F-9596-8241F3B54D59}">
      <dsp:nvSpPr>
        <dsp:cNvPr id="0" name=""/>
        <dsp:cNvSpPr/>
      </dsp:nvSpPr>
      <dsp:spPr>
        <a:xfrm>
          <a:off x="1690727" y="4078433"/>
          <a:ext cx="6810998" cy="1191944"/>
        </a:xfrm>
        <a:prstGeom prst="roundRect">
          <a:avLst>
            <a:gd name="adj" fmla="val 1667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it-IT" sz="3800" kern="1200" dirty="0"/>
        </a:p>
      </dsp:txBody>
      <dsp:txXfrm>
        <a:off x="1748923" y="4136629"/>
        <a:ext cx="6694606" cy="10755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46BD-147D-4D8B-9AA0-CDD48316FAA1}" type="datetimeFigureOut">
              <a:rPr lang="it-IT" smtClean="0"/>
              <a:t>10/03/2015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BA232-91E0-42DE-AF21-8FE48FEFE113}" type="slidenum">
              <a:rPr lang="it-IT" smtClean="0"/>
              <a:t>‹N›</a:t>
            </a:fld>
            <a:endParaRPr lang="it-IT"/>
          </a:p>
        </p:txBody>
      </p:sp>
    </p:spTree>
    <p:extLst>
      <p:ext uri="{BB962C8B-B14F-4D97-AF65-F5344CB8AC3E}">
        <p14:creationId xmlns:p14="http://schemas.microsoft.com/office/powerpoint/2010/main" val="138209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E5ABDD-81D1-4A57-9C59-916049007616}" type="datetimeFigureOut">
              <a:rPr lang="it-IT" smtClean="0"/>
              <a:t>10/03/2015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110776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5ABDD-81D1-4A57-9C59-916049007616}" type="datetimeFigureOut">
              <a:rPr lang="it-IT" smtClean="0"/>
              <a:t>10/03/2015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291673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5ABDD-81D1-4A57-9C59-916049007616}" type="datetimeFigureOut">
              <a:rPr lang="it-IT" smtClean="0"/>
              <a:t>10/03/2015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418914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5ABDD-81D1-4A57-9C59-916049007616}" type="datetimeFigureOut">
              <a:rPr lang="it-IT" smtClean="0"/>
              <a:t>10/03/2015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275545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5E5ABDD-81D1-4A57-9C59-916049007616}" type="datetimeFigureOut">
              <a:rPr lang="it-IT" smtClean="0"/>
              <a:t>10/03/2015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185034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5E5ABDD-81D1-4A57-9C59-916049007616}" type="datetimeFigureOut">
              <a:rPr lang="it-IT" smtClean="0"/>
              <a:t>10/03/2015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316961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5E5ABDD-81D1-4A57-9C59-916049007616}" type="datetimeFigureOut">
              <a:rPr lang="it-IT" smtClean="0"/>
              <a:t>10/03/2015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346583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E5ABDD-81D1-4A57-9C59-916049007616}" type="datetimeFigureOut">
              <a:rPr lang="it-IT" smtClean="0"/>
              <a:t>10/03/2015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42901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E5ABDD-81D1-4A57-9C59-916049007616}" type="datetimeFigureOut">
              <a:rPr lang="it-IT" smtClean="0"/>
              <a:t>10/03/2015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349866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1"/>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5E5ABDD-81D1-4A57-9C59-916049007616}" type="datetimeFigureOut">
              <a:rPr lang="it-IT" smtClean="0"/>
              <a:t>10/03/2015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42197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5E5ABDD-81D1-4A57-9C59-916049007616}" type="datetimeFigureOut">
              <a:rPr lang="it-IT" smtClean="0"/>
              <a:t>10/03/2015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C5BF5EE-B9E8-4E94-90A2-5E058146E82A}" type="slidenum">
              <a:rPr lang="it-IT" smtClean="0"/>
              <a:t>‹N›</a:t>
            </a:fld>
            <a:endParaRPr lang="it-IT"/>
          </a:p>
        </p:txBody>
      </p:sp>
    </p:spTree>
    <p:extLst>
      <p:ext uri="{BB962C8B-B14F-4D97-AF65-F5344CB8AC3E}">
        <p14:creationId xmlns:p14="http://schemas.microsoft.com/office/powerpoint/2010/main" val="304725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5ABDD-81D1-4A57-9C59-916049007616}" type="datetimeFigureOut">
              <a:rPr lang="it-IT" smtClean="0"/>
              <a:t>10/03/2015</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BF5EE-B9E8-4E94-90A2-5E058146E82A}" type="slidenum">
              <a:rPr lang="it-IT" smtClean="0"/>
              <a:t>‹N›</a:t>
            </a:fld>
            <a:endParaRPr lang="it-IT"/>
          </a:p>
        </p:txBody>
      </p:sp>
    </p:spTree>
    <p:extLst>
      <p:ext uri="{BB962C8B-B14F-4D97-AF65-F5344CB8AC3E}">
        <p14:creationId xmlns:p14="http://schemas.microsoft.com/office/powerpoint/2010/main" val="82548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file:///C:\Users\Stefano\Desktop\Raccolta%20Dati\Documentari%20e%20documenti\LA%20SURCONSOMMATION%20(Full%20HD)%20(1080p).mp4"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4.png"/><Relationship Id="rId5" Type="http://schemas.openxmlformats.org/officeDocument/2006/relationships/diagramQuickStyle" Target="../diagrams/quickStyle1.xml"/><Relationship Id="rId10"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1.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1.png"/><Relationship Id="rId4" Type="http://schemas.openxmlformats.org/officeDocument/2006/relationships/image" Target="../media/image39.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39.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62.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1.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60.jpeg"/><Relationship Id="rId5" Type="http://schemas.openxmlformats.org/officeDocument/2006/relationships/diagramQuickStyle" Target="../diagrams/quickStyle2.xml"/><Relationship Id="rId10" Type="http://schemas.openxmlformats.org/officeDocument/2006/relationships/chart" Target="../charts/chart8.xml"/><Relationship Id="rId4" Type="http://schemas.openxmlformats.org/officeDocument/2006/relationships/diagramLayout" Target="../diagrams/layout2.xml"/><Relationship Id="rId9" Type="http://schemas.openxmlformats.org/officeDocument/2006/relationships/chart" Target="../charts/chart7.xml"/><Relationship Id="rId1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e 3"/>
          <p:cNvSpPr/>
          <p:nvPr/>
        </p:nvSpPr>
        <p:spPr>
          <a:xfrm>
            <a:off x="-1044624" y="1988840"/>
            <a:ext cx="5129303" cy="5403597"/>
          </a:xfrm>
          <a:prstGeom prst="ellipse">
            <a:avLst/>
          </a:prstGeom>
          <a:solidFill>
            <a:schemeClr val="accent1">
              <a:lumMod val="75000"/>
            </a:schemeClr>
          </a:solidFill>
          <a:ln>
            <a:solidFill>
              <a:schemeClr val="accent1">
                <a:lumMod val="7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358308" y="3099017"/>
            <a:ext cx="4455202" cy="2865332"/>
          </a:xfrm>
          <a:ln>
            <a:noFill/>
          </a:ln>
        </p:spPr>
        <p:txBody>
          <a:bodyPr>
            <a:noAutofit/>
          </a:bodyPr>
          <a:lstStyle/>
          <a:p>
            <a: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rPr>
              <a:t>CONSUMISMO:</a:t>
            </a:r>
            <a:br>
              <a:rPr lang="it-I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rPr>
            </a:b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rPr>
              <a:t>L’ IMPATTO GLOBALE </a:t>
            </a:r>
            <a:b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rPr>
            </a:b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rPr>
              <a:t>DIETRO LE NOSTRE </a:t>
            </a:r>
            <a:b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rPr>
            </a:br>
            <a:r>
              <a:rPr lang="it-IT"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rPr>
              <a:t>SCELTE ALIMENTARI</a:t>
            </a:r>
            <a:endPar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a typeface="expressions of the soul" panose="02000603000000000000" pitchFamily="2" charset="0"/>
              <a:cs typeface="Verdana" panose="020B0604030504040204" pitchFamily="34" charset="0"/>
            </a:endParaRPr>
          </a:p>
        </p:txBody>
      </p:sp>
      <p:sp>
        <p:nvSpPr>
          <p:cNvPr id="5" name="Ovale 4"/>
          <p:cNvSpPr/>
          <p:nvPr/>
        </p:nvSpPr>
        <p:spPr>
          <a:xfrm rot="782390">
            <a:off x="2123585" y="1515031"/>
            <a:ext cx="1024001" cy="1028984"/>
          </a:xfrm>
          <a:prstGeom prst="ellipse">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p:cNvSpPr/>
          <p:nvPr/>
        </p:nvSpPr>
        <p:spPr>
          <a:xfrm>
            <a:off x="3368366" y="5606864"/>
            <a:ext cx="1211654" cy="122413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6" name="Picture 2" descr="Restaurant cutlery circular symbol of a spoon and a fork in a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34" y="5688061"/>
            <a:ext cx="1061741" cy="106174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Burger side 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641" y="1654838"/>
            <a:ext cx="917888" cy="74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53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8398" y="188640"/>
            <a:ext cx="9143999" cy="1323439"/>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LAVORARE PER CONSUMARE </a:t>
            </a: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E COSUMARE PER LAVORARE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6" name="Rettangolo 5"/>
          <p:cNvSpPr/>
          <p:nvPr/>
        </p:nvSpPr>
        <p:spPr>
          <a:xfrm>
            <a:off x="107503" y="1514748"/>
            <a:ext cx="8998097" cy="3108543"/>
          </a:xfrm>
          <a:prstGeom prst="rect">
            <a:avLst/>
          </a:prstGeom>
        </p:spPr>
        <p:txBody>
          <a:bodyPr wrap="square">
            <a:spAutoFit/>
          </a:bodyPr>
          <a:lstStyle/>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Consumismo</a:t>
            </a:r>
            <a:r>
              <a:rPr lang="it-IT" sz="2800" spc="300" dirty="0" smtClean="0">
                <a:latin typeface="expressions of the soul" panose="02000603000000000000" pitchFamily="2" charset="0"/>
                <a:ea typeface="expressions of the soul" panose="02000603000000000000" pitchFamily="2" charset="0"/>
              </a:rPr>
              <a:t>: </a:t>
            </a:r>
            <a:r>
              <a:rPr lang="it-IT" sz="2800" dirty="0">
                <a:latin typeface="expressions of the soul" panose="02000603000000000000" pitchFamily="2" charset="0"/>
                <a:ea typeface="expressions of the soul" panose="02000603000000000000" pitchFamily="2" charset="0"/>
              </a:rPr>
              <a:t>Il </a:t>
            </a:r>
            <a:r>
              <a:rPr lang="it-IT" sz="2800" b="1" dirty="0">
                <a:latin typeface="expressions of the soul" panose="02000603000000000000" pitchFamily="2" charset="0"/>
                <a:ea typeface="expressions of the soul" panose="02000603000000000000" pitchFamily="2" charset="0"/>
              </a:rPr>
              <a:t>consumismo</a:t>
            </a:r>
            <a:r>
              <a:rPr lang="it-IT" sz="2800" dirty="0">
                <a:latin typeface="expressions of the soul" panose="02000603000000000000" pitchFamily="2" charset="0"/>
                <a:ea typeface="expressions of the soul" panose="02000603000000000000" pitchFamily="2" charset="0"/>
              </a:rPr>
              <a:t> è un </a:t>
            </a:r>
            <a:r>
              <a:rPr lang="it-IT" sz="2800" dirty="0" smtClean="0">
                <a:latin typeface="expressions of the soul" panose="02000603000000000000" pitchFamily="2" charset="0"/>
                <a:ea typeface="expressions of the soul" panose="02000603000000000000" pitchFamily="2" charset="0"/>
              </a:rPr>
              <a:t>fenomeno</a:t>
            </a:r>
            <a:r>
              <a:rPr lang="it-IT" sz="2800" dirty="0">
                <a:latin typeface="expressions of the soul" panose="02000603000000000000" pitchFamily="2" charset="0"/>
                <a:ea typeface="expressions of the soul" panose="02000603000000000000" pitchFamily="2" charset="0"/>
              </a:rPr>
              <a:t> </a:t>
            </a:r>
            <a:r>
              <a:rPr lang="it-IT" sz="2800" dirty="0" smtClean="0">
                <a:latin typeface="expressions of the soul" panose="02000603000000000000" pitchFamily="2" charset="0"/>
                <a:ea typeface="expressions of the soul" panose="02000603000000000000" pitchFamily="2" charset="0"/>
              </a:rPr>
              <a:t>economico/sociale</a:t>
            </a:r>
            <a:r>
              <a:rPr lang="it-IT" sz="2800" dirty="0">
                <a:latin typeface="expressions of the soul" panose="02000603000000000000" pitchFamily="2" charset="0"/>
                <a:ea typeface="expressions of the soul" panose="02000603000000000000" pitchFamily="2" charset="0"/>
              </a:rPr>
              <a:t> </a:t>
            </a:r>
            <a:r>
              <a:rPr lang="it-IT" sz="2800" dirty="0" smtClean="0">
                <a:latin typeface="expressions of the soul" panose="02000603000000000000" pitchFamily="2" charset="0"/>
                <a:ea typeface="expressions of the soul" panose="02000603000000000000" pitchFamily="2" charset="0"/>
              </a:rPr>
              <a:t>tipico </a:t>
            </a:r>
            <a:r>
              <a:rPr lang="it-IT" sz="2800" dirty="0">
                <a:latin typeface="expressions of the soul" panose="02000603000000000000" pitchFamily="2" charset="0"/>
                <a:ea typeface="expressions of the soul" panose="02000603000000000000" pitchFamily="2" charset="0"/>
              </a:rPr>
              <a:t>delle società industrializzate che consiste nell’acquisto indiscriminato di beni di consumo da parte della massa, suscitato ed esasperato dall’azione delle </a:t>
            </a:r>
            <a:r>
              <a:rPr lang="it-IT" sz="2800" dirty="0" smtClean="0">
                <a:latin typeface="expressions of the soul" panose="02000603000000000000" pitchFamily="2" charset="0"/>
                <a:ea typeface="expressions of the soul" panose="02000603000000000000" pitchFamily="2" charset="0"/>
              </a:rPr>
              <a:t>moderne </a:t>
            </a:r>
            <a:r>
              <a:rPr lang="it-IT" sz="2800" dirty="0">
                <a:latin typeface="expressions of the soul" panose="02000603000000000000" pitchFamily="2" charset="0"/>
                <a:ea typeface="expressions of the soul" panose="02000603000000000000" pitchFamily="2" charset="0"/>
              </a:rPr>
              <a:t>tecniche </a:t>
            </a:r>
            <a:r>
              <a:rPr lang="it-IT" sz="2800" dirty="0" smtClean="0">
                <a:latin typeface="expressions of the soul" panose="02000603000000000000" pitchFamily="2" charset="0"/>
                <a:ea typeface="expressions of the soul" panose="02000603000000000000" pitchFamily="2" charset="0"/>
              </a:rPr>
              <a:t>pubblicitarie</a:t>
            </a:r>
            <a:r>
              <a:rPr lang="it-IT" sz="2800" dirty="0">
                <a:latin typeface="expressions of the soul" panose="02000603000000000000" pitchFamily="2" charset="0"/>
                <a:ea typeface="expressions of the soul" panose="02000603000000000000" pitchFamily="2" charset="0"/>
              </a:rPr>
              <a:t>, per lo più </a:t>
            </a:r>
            <a:r>
              <a:rPr lang="it-IT" sz="2800" dirty="0" smtClean="0">
                <a:latin typeface="expressions of the soul" panose="02000603000000000000" pitchFamily="2" charset="0"/>
                <a:ea typeface="expressions of the soul" panose="02000603000000000000" pitchFamily="2" charset="0"/>
              </a:rPr>
              <a:t>inclini </a:t>
            </a:r>
            <a:r>
              <a:rPr lang="it-IT" sz="2800" dirty="0">
                <a:latin typeface="expressions of the soul" panose="02000603000000000000" pitchFamily="2" charset="0"/>
                <a:ea typeface="expressions of the soul" panose="02000603000000000000" pitchFamily="2" charset="0"/>
              </a:rPr>
              <a:t>a far apparire come </a:t>
            </a:r>
            <a:r>
              <a:rPr lang="it-IT" sz="2800" dirty="0" smtClean="0">
                <a:latin typeface="expressions of the soul" panose="02000603000000000000" pitchFamily="2" charset="0"/>
                <a:ea typeface="expressions of the soul" panose="02000603000000000000" pitchFamily="2" charset="0"/>
              </a:rPr>
              <a:t>reali </a:t>
            </a:r>
            <a:r>
              <a:rPr lang="it-IT" sz="2800" dirty="0">
                <a:latin typeface="expressions of the soul" panose="02000603000000000000" pitchFamily="2" charset="0"/>
                <a:ea typeface="expressions of the soul" panose="02000603000000000000" pitchFamily="2" charset="0"/>
              </a:rPr>
              <a:t>bisogni fittizi, al solo </a:t>
            </a:r>
            <a:r>
              <a:rPr lang="it-IT" sz="2800" dirty="0" smtClean="0">
                <a:latin typeface="expressions of the soul" panose="02000603000000000000" pitchFamily="2" charset="0"/>
                <a:ea typeface="expressions of the soul" panose="02000603000000000000" pitchFamily="2" charset="0"/>
              </a:rPr>
              <a:t>scopo </a:t>
            </a:r>
            <a:r>
              <a:rPr lang="it-IT" sz="2800" dirty="0">
                <a:latin typeface="expressions of the soul" panose="02000603000000000000" pitchFamily="2" charset="0"/>
                <a:ea typeface="expressions of the soul" panose="02000603000000000000" pitchFamily="2" charset="0"/>
              </a:rPr>
              <a:t>di </a:t>
            </a:r>
            <a:endParaRPr lang="it-IT" sz="2800" dirty="0" smtClean="0">
              <a:latin typeface="expressions of the soul" panose="02000603000000000000" pitchFamily="2" charset="0"/>
              <a:ea typeface="expressions of the soul" panose="02000603000000000000" pitchFamily="2" charset="0"/>
            </a:endParaRPr>
          </a:p>
          <a:p>
            <a:r>
              <a:rPr lang="it-IT" sz="2800" dirty="0" smtClean="0">
                <a:latin typeface="expressions of the soul" panose="02000603000000000000" pitchFamily="2" charset="0"/>
                <a:ea typeface="expressions of the soul" panose="02000603000000000000" pitchFamily="2" charset="0"/>
              </a:rPr>
              <a:t>allargare continuamente </a:t>
            </a:r>
            <a:r>
              <a:rPr lang="it-IT" sz="2800" dirty="0">
                <a:latin typeface="expressions of the soul" panose="02000603000000000000" pitchFamily="2" charset="0"/>
                <a:ea typeface="expressions of the soul" panose="02000603000000000000" pitchFamily="2" charset="0"/>
              </a:rPr>
              <a:t>la </a:t>
            </a:r>
            <a:endParaRPr lang="it-IT" sz="2800" dirty="0" smtClean="0">
              <a:latin typeface="expressions of the soul" panose="02000603000000000000" pitchFamily="2" charset="0"/>
              <a:ea typeface="expressions of the soul" panose="02000603000000000000" pitchFamily="2" charset="0"/>
            </a:endParaRPr>
          </a:p>
          <a:p>
            <a:r>
              <a:rPr lang="it-IT" sz="2800" dirty="0" smtClean="0">
                <a:latin typeface="expressions of the soul" panose="02000603000000000000" pitchFamily="2" charset="0"/>
                <a:ea typeface="expressions of the soul" panose="02000603000000000000" pitchFamily="2" charset="0"/>
              </a:rPr>
              <a:t>produzione</a:t>
            </a:r>
            <a:r>
              <a:rPr lang="it-IT" sz="2800" dirty="0">
                <a:latin typeface="expressions of the soul" panose="02000603000000000000" pitchFamily="2" charset="0"/>
                <a:ea typeface="expressions of the soul" panose="02000603000000000000" pitchFamily="2" charset="0"/>
              </a:rPr>
              <a:t>.</a:t>
            </a:r>
            <a:endParaRPr lang="it-IT" sz="2800" spc="300" dirty="0">
              <a:latin typeface="expressions of the soul" panose="02000603000000000000" pitchFamily="2" charset="0"/>
              <a:ea typeface="expressions of the soul" panose="02000603000000000000" pitchFamily="2" charset="0"/>
            </a:endParaRPr>
          </a:p>
        </p:txBody>
      </p:sp>
      <p:pic>
        <p:nvPicPr>
          <p:cNvPr id="4099" name="Picture 3" descr="http://3.bp.blogspot.com/-XguKIYQWSuk/UF7-vTUeoxI/AAAAAAAAFPo/h_rXpmdxmEo/s1600/120922+consumism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17" t="8905" r="14603" b="7701"/>
          <a:stretch/>
        </p:blipFill>
        <p:spPr bwMode="auto">
          <a:xfrm>
            <a:off x="3779912" y="3429000"/>
            <a:ext cx="4896544" cy="320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07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8398" y="188640"/>
            <a:ext cx="9143999"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OBSOLESCENZA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PROGRAMMATA</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2" name="Rettangolo 1"/>
          <p:cNvSpPr/>
          <p:nvPr/>
        </p:nvSpPr>
        <p:spPr>
          <a:xfrm>
            <a:off x="179512" y="1296342"/>
            <a:ext cx="8784976" cy="2246769"/>
          </a:xfrm>
          <a:prstGeom prst="rect">
            <a:avLst/>
          </a:prstGeom>
        </p:spPr>
        <p:txBody>
          <a:bodyPr wrap="square">
            <a:spAutoFit/>
          </a:bodyPr>
          <a:lstStyle/>
          <a:p>
            <a:r>
              <a:rPr lang="it-IT" sz="2800" spc="300" dirty="0" smtClean="0">
                <a:solidFill>
                  <a:schemeClr val="accent1">
                    <a:lumMod val="75000"/>
                  </a:schemeClr>
                </a:solidFill>
                <a:latin typeface="expressions of the soul" panose="02000603000000000000" pitchFamily="2" charset="0"/>
                <a:ea typeface="expressions of the soul" panose="02000603000000000000" pitchFamily="2" charset="0"/>
              </a:rPr>
              <a:t>L'</a:t>
            </a:r>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obsolescenza programmata</a:t>
            </a:r>
            <a:r>
              <a:rPr lang="it-IT" sz="2800" spc="300" dirty="0" smtClean="0">
                <a:solidFill>
                  <a:schemeClr val="accent1">
                    <a:lumMod val="75000"/>
                  </a:schemeClr>
                </a:solidFill>
                <a:latin typeface="expressions of the soul" panose="02000603000000000000" pitchFamily="2" charset="0"/>
                <a:ea typeface="expressions of the soul" panose="02000603000000000000" pitchFamily="2" charset="0"/>
              </a:rPr>
              <a:t> </a:t>
            </a:r>
            <a:r>
              <a:rPr lang="it-IT" sz="2800" spc="300" dirty="0" smtClean="0">
                <a:latin typeface="expressions of the soul" panose="02000603000000000000" pitchFamily="2" charset="0"/>
                <a:ea typeface="expressions of the soul" panose="02000603000000000000" pitchFamily="2" charset="0"/>
              </a:rPr>
              <a:t>è una politica volta a definire il </a:t>
            </a:r>
            <a:r>
              <a:rPr lang="it-IT" sz="2800" b="1" spc="300" dirty="0" smtClean="0">
                <a:latin typeface="expressions of the soul" panose="02000603000000000000" pitchFamily="2" charset="0"/>
                <a:ea typeface="expressions of the soul" panose="02000603000000000000" pitchFamily="2" charset="0"/>
              </a:rPr>
              <a:t>ciclo vitale </a:t>
            </a:r>
            <a:r>
              <a:rPr lang="it-IT" sz="2800" spc="300" dirty="0" smtClean="0">
                <a:latin typeface="expressions of the soul" panose="02000603000000000000" pitchFamily="2" charset="0"/>
                <a:ea typeface="expressions of the soul" panose="02000603000000000000" pitchFamily="2" charset="0"/>
              </a:rPr>
              <a:t>di un prodotto in modo da renderne la vita utile limitata a un </a:t>
            </a:r>
            <a:r>
              <a:rPr lang="it-IT" sz="2800" b="1" spc="300" dirty="0" smtClean="0">
                <a:latin typeface="expressions of the soul" panose="02000603000000000000" pitchFamily="2" charset="0"/>
                <a:ea typeface="expressions of the soul" panose="02000603000000000000" pitchFamily="2" charset="0"/>
              </a:rPr>
              <a:t>periodo prefissato</a:t>
            </a:r>
            <a:r>
              <a:rPr lang="it-IT" sz="2800" spc="300" dirty="0" smtClean="0">
                <a:latin typeface="expressions of the soul" panose="02000603000000000000" pitchFamily="2" charset="0"/>
                <a:ea typeface="expressions of the soul" panose="02000603000000000000" pitchFamily="2" charset="0"/>
              </a:rPr>
              <a:t>. Il prodotto diventa così «</a:t>
            </a:r>
            <a:r>
              <a:rPr lang="it-IT" sz="2800" u="sng" spc="300" dirty="0" smtClean="0">
                <a:latin typeface="expressions of the soul" panose="02000603000000000000" pitchFamily="2" charset="0"/>
                <a:ea typeface="expressions of the soul" panose="02000603000000000000" pitchFamily="2" charset="0"/>
              </a:rPr>
              <a:t>inservibile</a:t>
            </a:r>
            <a:r>
              <a:rPr lang="it-IT" sz="2800" spc="300" dirty="0" smtClean="0">
                <a:latin typeface="expressions of the soul" panose="02000603000000000000" pitchFamily="2" charset="0"/>
                <a:ea typeface="expressions of the soul" panose="02000603000000000000" pitchFamily="2" charset="0"/>
              </a:rPr>
              <a:t>» dopo un certo tempo in modo da giustificare l'entrata nel mercato di un modello nuovo.</a:t>
            </a:r>
            <a:endParaRPr lang="it-IT" sz="2800" spc="300" dirty="0">
              <a:latin typeface="expressions of the soul" panose="02000603000000000000" pitchFamily="2" charset="0"/>
              <a:ea typeface="expressions of the soul" panose="02000603000000000000" pitchFamily="2" charset="0"/>
            </a:endParaRPr>
          </a:p>
        </p:txBody>
      </p:sp>
      <p:pic>
        <p:nvPicPr>
          <p:cNvPr id="5124" name="Picture 4" descr="http://www.eteignezvotreordinateur.com/wp-content/uploads/2011/02/Sans-titre-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89040"/>
            <a:ext cx="612068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4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8398" y="188640"/>
            <a:ext cx="9143999"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OBSOLESCENZA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PERCEPITA</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2" name="Rettangolo 1"/>
          <p:cNvSpPr/>
          <p:nvPr/>
        </p:nvSpPr>
        <p:spPr>
          <a:xfrm>
            <a:off x="467544" y="1260629"/>
            <a:ext cx="8496944" cy="2246769"/>
          </a:xfrm>
          <a:prstGeom prst="rect">
            <a:avLst/>
          </a:prstGeom>
        </p:spPr>
        <p:txBody>
          <a:bodyPr wrap="square">
            <a:spAutoFit/>
          </a:bodyPr>
          <a:lstStyle/>
          <a:p>
            <a:r>
              <a:rPr lang="it-IT" sz="2800" spc="300" dirty="0">
                <a:solidFill>
                  <a:schemeClr val="accent1">
                    <a:lumMod val="75000"/>
                  </a:schemeClr>
                </a:solidFill>
                <a:latin typeface="expressions of the soul" panose="02000603000000000000" pitchFamily="2" charset="0"/>
                <a:ea typeface="expressions of the soul" panose="02000603000000000000" pitchFamily="2" charset="0"/>
              </a:rPr>
              <a:t>L'</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obsolescenza </a:t>
            </a:r>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percepita </a:t>
            </a:r>
            <a:r>
              <a:rPr lang="it-IT" sz="2800" spc="300" dirty="0">
                <a:latin typeface="expressions of the soul" panose="02000603000000000000" pitchFamily="2" charset="0"/>
                <a:ea typeface="expressions of the soul" panose="02000603000000000000" pitchFamily="2" charset="0"/>
              </a:rPr>
              <a:t>è una politica volta a definire il </a:t>
            </a:r>
            <a:r>
              <a:rPr lang="it-IT" sz="2800" b="1" spc="300" dirty="0">
                <a:latin typeface="expressions of the soul" panose="02000603000000000000" pitchFamily="2" charset="0"/>
                <a:ea typeface="expressions of the soul" panose="02000603000000000000" pitchFamily="2" charset="0"/>
              </a:rPr>
              <a:t>ciclo vitale </a:t>
            </a:r>
            <a:r>
              <a:rPr lang="it-IT" sz="2800" spc="300" dirty="0">
                <a:latin typeface="expressions of the soul" panose="02000603000000000000" pitchFamily="2" charset="0"/>
                <a:ea typeface="expressions of the soul" panose="02000603000000000000" pitchFamily="2" charset="0"/>
              </a:rPr>
              <a:t>di un prodotto in modo da renderne la vita utile limitata a un </a:t>
            </a:r>
            <a:r>
              <a:rPr lang="it-IT" sz="2800" b="1" spc="300" dirty="0">
                <a:latin typeface="expressions of the soul" panose="02000603000000000000" pitchFamily="2" charset="0"/>
                <a:ea typeface="expressions of the soul" panose="02000603000000000000" pitchFamily="2" charset="0"/>
              </a:rPr>
              <a:t>periodo prefissato</a:t>
            </a:r>
            <a:r>
              <a:rPr lang="it-IT" sz="2800" spc="300" dirty="0">
                <a:latin typeface="expressions of the soul" panose="02000603000000000000" pitchFamily="2" charset="0"/>
                <a:ea typeface="expressions of the soul" panose="02000603000000000000" pitchFamily="2" charset="0"/>
              </a:rPr>
              <a:t>. Il prodotto diventa </a:t>
            </a:r>
            <a:r>
              <a:rPr lang="it-IT" sz="2800" spc="300" dirty="0" smtClean="0">
                <a:latin typeface="expressions of the soul" panose="02000603000000000000" pitchFamily="2" charset="0"/>
                <a:ea typeface="expressions of the soul" panose="02000603000000000000" pitchFamily="2" charset="0"/>
              </a:rPr>
              <a:t>«</a:t>
            </a:r>
            <a:r>
              <a:rPr lang="it-IT" sz="2800" u="sng" spc="300" dirty="0" smtClean="0">
                <a:latin typeface="expressions of the soul" panose="02000603000000000000" pitchFamily="2" charset="0"/>
                <a:ea typeface="expressions of the soul" panose="02000603000000000000" pitchFamily="2" charset="0"/>
              </a:rPr>
              <a:t>fuori moda</a:t>
            </a:r>
            <a:r>
              <a:rPr lang="it-IT" sz="2800" spc="300" dirty="0" smtClean="0">
                <a:latin typeface="expressions of the soul" panose="02000603000000000000" pitchFamily="2" charset="0"/>
                <a:ea typeface="expressions of the soul" panose="02000603000000000000" pitchFamily="2" charset="0"/>
              </a:rPr>
              <a:t>» </a:t>
            </a:r>
            <a:r>
              <a:rPr lang="it-IT" sz="2800" spc="300" dirty="0">
                <a:latin typeface="expressions of the soul" panose="02000603000000000000" pitchFamily="2" charset="0"/>
                <a:ea typeface="expressions of the soul" panose="02000603000000000000" pitchFamily="2" charset="0"/>
              </a:rPr>
              <a:t>dopo un certo tempo in modo da giustificare l'entrata nel mercato di un modello nuovo</a:t>
            </a:r>
            <a:r>
              <a:rPr lang="it-IT" sz="2800" spc="300" dirty="0" smtClean="0">
                <a:latin typeface="expressions of the soul" panose="02000603000000000000" pitchFamily="2" charset="0"/>
                <a:ea typeface="expressions of the soul" panose="02000603000000000000" pitchFamily="2" charset="0"/>
              </a:rPr>
              <a:t>.</a:t>
            </a:r>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 </a:t>
            </a:r>
            <a:endParaRPr lang="it-IT" sz="2800" spc="300" dirty="0">
              <a:latin typeface="expressions of the soul" panose="02000603000000000000" pitchFamily="2" charset="0"/>
              <a:ea typeface="expressions of the soul" panose="02000603000000000000" pitchFamily="2" charset="0"/>
            </a:endParaRP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t="17982" b="23318"/>
          <a:stretch/>
        </p:blipFill>
        <p:spPr>
          <a:xfrm>
            <a:off x="1668016" y="3933056"/>
            <a:ext cx="6096000" cy="2376264"/>
          </a:xfrm>
          <a:prstGeom prst="rect">
            <a:avLst/>
          </a:prstGeom>
        </p:spPr>
      </p:pic>
    </p:spTree>
    <p:extLst>
      <p:ext uri="{BB962C8B-B14F-4D97-AF65-F5344CB8AC3E}">
        <p14:creationId xmlns:p14="http://schemas.microsoft.com/office/powerpoint/2010/main" val="89201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ttangolo 6"/>
          <p:cNvSpPr/>
          <p:nvPr/>
        </p:nvSpPr>
        <p:spPr>
          <a:xfrm>
            <a:off x="179512" y="188640"/>
            <a:ext cx="8784468" cy="6463308"/>
          </a:xfrm>
          <a:prstGeom prst="rect">
            <a:avLst/>
          </a:prstGeom>
        </p:spPr>
        <p:txBody>
          <a:bodyPr wrap="square">
            <a:spAutoFit/>
          </a:bodyPr>
          <a:lstStyle/>
          <a:p>
            <a:r>
              <a:rPr lang="it-IT" sz="2300" spc="300" dirty="0" smtClean="0">
                <a:solidFill>
                  <a:prstClr val="black"/>
                </a:solidFill>
                <a:latin typeface="expressions of the soul" panose="02000603000000000000" pitchFamily="2" charset="0"/>
                <a:ea typeface="expressions of the soul" panose="02000603000000000000" pitchFamily="2" charset="0"/>
              </a:rPr>
              <a:t>1. Quadro generale sulla situazione del primo mondo:</a:t>
            </a:r>
          </a:p>
          <a:p>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1.1  Chi sono i cittadini dimezzati</a:t>
            </a:r>
            <a:b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b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1.2 Come è definibile la nostra società</a:t>
            </a:r>
          </a:p>
          <a:p>
            <a:endParaRPr lang="it-IT" sz="2300" b="1" spc="300" dirty="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2. Lo sfruttamento delle risorse e del territorio</a:t>
            </a:r>
            <a:endParaRPr lang="it-IT" sz="2300" b="1" spc="300" dirty="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endParaRPr>
          </a:p>
          <a:p>
            <a:r>
              <a:rPr lang="it-IT" sz="2300" b="1" spc="300" dirty="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2.1  Introduzione: la situazione del pianeta</a:t>
            </a:r>
          </a:p>
          <a:p>
            <a:r>
              <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2.2 Delocalizzazione per massimizzare lo sfruttamento</a:t>
            </a:r>
          </a:p>
          <a:p>
            <a:r>
              <a:rPr lang="it-IT" sz="2300" b="1" spc="300" dirty="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2.3 Principali fonti di inquinamento</a:t>
            </a:r>
          </a:p>
          <a:p>
            <a:endPar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spc="300" dirty="0">
                <a:solidFill>
                  <a:schemeClr val="bg1">
                    <a:lumMod val="50000"/>
                  </a:schemeClr>
                </a:solidFill>
                <a:latin typeface="expressions of the soul" panose="02000603000000000000" pitchFamily="2" charset="0"/>
                <a:ea typeface="expressions of the soul" panose="02000603000000000000" pitchFamily="2" charset="0"/>
              </a:rPr>
              <a:t>3. Consumismo alimentare</a:t>
            </a:r>
          </a:p>
          <a:p>
            <a:r>
              <a:rPr lang="it-IT" sz="2300" spc="300" dirty="0">
                <a:latin typeface="expressions of the soul" panose="02000603000000000000" pitchFamily="2" charset="0"/>
                <a:ea typeface="expressions of the soul" panose="02000603000000000000" pitchFamily="2" charset="0"/>
              </a:rPr>
              <a:t>    </a:t>
            </a:r>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3.1  Sprechi e rischio di estinzione</a:t>
            </a:r>
          </a:p>
          <a:p>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3.2 Nazioni grasse e nazioni magre</a:t>
            </a:r>
          </a:p>
          <a:p>
            <a:endParaRPr lang="it-IT" sz="2300" spc="300" dirty="0">
              <a:latin typeface="expressions of the soul" panose="02000603000000000000" pitchFamily="2" charset="0"/>
              <a:ea typeface="expressions of the soul" panose="02000603000000000000" pitchFamily="2" charset="0"/>
            </a:endParaRPr>
          </a:p>
          <a:p>
            <a:r>
              <a:rPr lang="it-IT" sz="2300" spc="300" dirty="0">
                <a:solidFill>
                  <a:schemeClr val="bg1">
                    <a:lumMod val="50000"/>
                  </a:schemeClr>
                </a:solidFill>
                <a:latin typeface="expressions of the soul" panose="02000603000000000000" pitchFamily="2" charset="0"/>
                <a:ea typeface="expressions of the soul" panose="02000603000000000000" pitchFamily="2" charset="0"/>
              </a:rPr>
              <a:t>4. I danni alla salute dei prodotti di origine animale</a:t>
            </a:r>
          </a:p>
          <a:p>
            <a:r>
              <a:rPr lang="it-IT" sz="2300"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a:t>
            </a:r>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4.1  Analisi del contenuto</a:t>
            </a:r>
          </a:p>
          <a:p>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4.2 I benefici di una alimentazione vegetale</a:t>
            </a:r>
            <a:r>
              <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rPr>
              <a:t/>
            </a:r>
            <a:br>
              <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rPr>
            </a:br>
            <a:endPar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300" spc="300" dirty="0">
                <a:solidFill>
                  <a:schemeClr val="bg1">
                    <a:lumMod val="50000"/>
                  </a:schemeClr>
                </a:solidFill>
                <a:latin typeface="expressions of the soul" panose="02000603000000000000" pitchFamily="2" charset="0"/>
                <a:ea typeface="expressions of the soul" panose="02000603000000000000" pitchFamily="2" charset="0"/>
              </a:rPr>
              <a:t>5. Soluzioni e suggerimenti</a:t>
            </a:r>
            <a:endParaRPr lang="it-IT" sz="2300" b="1" spc="300" dirty="0">
              <a:solidFill>
                <a:schemeClr val="bg1">
                  <a:lumMod val="50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79653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8398" y="188640"/>
            <a:ext cx="9143999"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SFRUTTAMENTO DELLE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RISORSE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5" name="Rettangolo 4"/>
          <p:cNvSpPr/>
          <p:nvPr/>
        </p:nvSpPr>
        <p:spPr>
          <a:xfrm>
            <a:off x="404431" y="896526"/>
            <a:ext cx="8496944" cy="2092881"/>
          </a:xfrm>
          <a:prstGeom prst="rect">
            <a:avLst/>
          </a:prstGeom>
        </p:spPr>
        <p:txBody>
          <a:bodyPr wrap="square">
            <a:spAutoFit/>
          </a:bodyPr>
          <a:lstStyle/>
          <a:p>
            <a:r>
              <a:rPr lang="it-IT" sz="2600" spc="300" dirty="0" smtClean="0">
                <a:latin typeface="expressions of the soul" panose="02000603000000000000" pitchFamily="2" charset="0"/>
                <a:ea typeface="expressions of the soul" panose="02000603000000000000" pitchFamily="2" charset="0"/>
              </a:rPr>
              <a:t>Gli standard di consumo occidentali hanno richiesto un nuovo tipo di imperialismo economico (e spesso militare)  verso quei paesi che ancora dispongono di risorse utilizzabili ma che sono politicamente ed economicamente deboli per gestirle in modo del tutto autonomo.</a:t>
            </a:r>
            <a:endParaRPr lang="it-IT" sz="2600" spc="300" dirty="0">
              <a:latin typeface="expressions of the soul" panose="02000603000000000000" pitchFamily="2" charset="0"/>
              <a:ea typeface="expressions of the soul" panose="02000603000000000000" pitchFamily="2" charset="0"/>
            </a:endParaRPr>
          </a:p>
        </p:txBody>
      </p:sp>
      <p:pic>
        <p:nvPicPr>
          <p:cNvPr id="7170" name="Picture 2" descr="http://www.agoracosmopolitan.com/home/Frontpage/2006/04/19/images/oil_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21" y="3212975"/>
            <a:ext cx="2886532" cy="34584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greenpeace.org/international/Global/international/planet-2/image/2009/4/amazonforso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212975"/>
            <a:ext cx="5467682" cy="345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033464"/>
            <a:ext cx="7980886" cy="4824536"/>
          </a:xfrm>
          <a:prstGeom prst="rect">
            <a:avLst/>
          </a:prstGeom>
          <a:ln>
            <a:noFill/>
          </a:ln>
          <a:effectLst>
            <a:softEdge rad="317500"/>
          </a:effectLst>
        </p:spPr>
      </p:pic>
      <p:sp>
        <p:nvSpPr>
          <p:cNvPr id="4" name="CasellaDiTesto 3"/>
          <p:cNvSpPr txBox="1"/>
          <p:nvPr/>
        </p:nvSpPr>
        <p:spPr>
          <a:xfrm>
            <a:off x="-11630" y="260648"/>
            <a:ext cx="9143999" cy="1908215"/>
          </a:xfrm>
          <a:prstGeom prst="rect">
            <a:avLst/>
          </a:prstGeom>
          <a:noFill/>
        </p:spPr>
        <p:txBody>
          <a:bodyPr wrap="square" rtlCol="0">
            <a:spAutoFit/>
          </a:bodyPr>
          <a:lstStyle/>
          <a:p>
            <a:pPr algn="ctr"/>
            <a:r>
              <a:rPr lang="it-IT" sz="4000" b="1"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L’OVERSHOOT</a:t>
            </a:r>
            <a:r>
              <a:rPr lang="it-IT" sz="4000" b="1"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 DAY</a:t>
            </a:r>
          </a:p>
          <a:p>
            <a:pPr algn="ctr"/>
            <a:r>
              <a:rPr lang="it-IT" sz="2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Il giorno in cui si finisce di utilizzare ciò che il pianeta produce e si inizia ad andare a debito consumando le risorse del futuro.</a:t>
            </a:r>
            <a:endParaRPr lang="it-IT" sz="2600" b="1" spc="300" dirty="0">
              <a:latin typeface="expressions of the soul" panose="02000603000000000000" pitchFamily="2" charset="0"/>
              <a:ea typeface="expressions of the soul" panose="02000603000000000000" pitchFamily="2" charset="0"/>
              <a:cs typeface="Verdana" panose="020B0604030504040204" pitchFamily="34" charset="0"/>
            </a:endParaRPr>
          </a:p>
        </p:txBody>
      </p:sp>
    </p:spTree>
    <p:extLst>
      <p:ext uri="{BB962C8B-B14F-4D97-AF65-F5344CB8AC3E}">
        <p14:creationId xmlns:p14="http://schemas.microsoft.com/office/powerpoint/2010/main" val="1395834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8398" y="188640"/>
            <a:ext cx="9143999" cy="677108"/>
          </a:xfrm>
          <a:prstGeom prst="rect">
            <a:avLst/>
          </a:prstGeom>
          <a:noFill/>
        </p:spPr>
        <p:txBody>
          <a:bodyPr wrap="square" rtlCol="0">
            <a:spAutoFit/>
          </a:bodyPr>
          <a:lstStyle/>
          <a:p>
            <a:pPr algn="ctr"/>
            <a:r>
              <a:rPr lang="it-IT" sz="38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INQUINAMENTO </a:t>
            </a:r>
            <a:r>
              <a:rPr lang="it-IT" sz="38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IRREVERSIBILE </a:t>
            </a:r>
            <a:endParaRPr lang="it-IT" sz="38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5" name="Rettangolo 4"/>
          <p:cNvSpPr/>
          <p:nvPr/>
        </p:nvSpPr>
        <p:spPr>
          <a:xfrm>
            <a:off x="107504" y="865748"/>
            <a:ext cx="8856984" cy="2092881"/>
          </a:xfrm>
          <a:prstGeom prst="rect">
            <a:avLst/>
          </a:prstGeom>
        </p:spPr>
        <p:txBody>
          <a:bodyPr wrap="square">
            <a:spAutoFit/>
          </a:bodyPr>
          <a:lstStyle/>
          <a:p>
            <a:r>
              <a:rPr lang="it-IT" sz="2600" spc="300" dirty="0" smtClean="0">
                <a:latin typeface="expressions of the soul" panose="02000603000000000000" pitchFamily="2" charset="0"/>
                <a:ea typeface="expressions of the soul" panose="02000603000000000000" pitchFamily="2" charset="0"/>
              </a:rPr>
              <a:t>Le industrie inquinanti spostano la produzione nei paesi dove le norme ambientali sono assenti o poco restrittive. Vengono sversati nelle acque materiali di scarto altamente pericolosi, ci si libera della plastica sversandola semplicemente in mare e le discariche abusive sono la normalità.</a:t>
            </a:r>
            <a:endParaRPr lang="it-IT" sz="2600" spc="300" dirty="0">
              <a:latin typeface="expressions of the soul" panose="02000603000000000000" pitchFamily="2" charset="0"/>
              <a:ea typeface="expressions of the soul" panose="02000603000000000000" pitchFamily="2" charset="0"/>
            </a:endParaRPr>
          </a:p>
        </p:txBody>
      </p:sp>
      <p:pic>
        <p:nvPicPr>
          <p:cNvPr id="8194" name="Picture 2" descr="http://static.touringmagazine.it/store/article/716_photogallery@6@foto@immagine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26" y="2996952"/>
            <a:ext cx="8337642" cy="374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742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1266" name="Picture 2" descr="http://assets.inhabitat.com/wp-content/blogs.dir/1/files/2012/07/midway-film-chris-jordan-3-537x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633979"/>
            <a:ext cx="3960440" cy="26695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sandomenico.org/uploaded/photos/Library/seatur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645024"/>
            <a:ext cx="4025286" cy="2658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eternityandfingerprints.files.wordpress.com/2013/06/trash-isla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620688"/>
            <a:ext cx="4025286" cy="268017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6" y="620688"/>
            <a:ext cx="3960440" cy="2709222"/>
          </a:xfrm>
          <a:prstGeom prst="rect">
            <a:avLst/>
          </a:prstGeom>
        </p:spPr>
      </p:pic>
    </p:spTree>
    <p:extLst>
      <p:ext uri="{BB962C8B-B14F-4D97-AF65-F5344CB8AC3E}">
        <p14:creationId xmlns:p14="http://schemas.microsoft.com/office/powerpoint/2010/main" val="2135203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60648"/>
            <a:ext cx="8928992" cy="6336704"/>
          </a:xfrm>
          <a:prstGeom prst="rect">
            <a:avLst/>
          </a:prstGeom>
        </p:spPr>
      </p:pic>
    </p:spTree>
    <p:extLst>
      <p:ext uri="{BB962C8B-B14F-4D97-AF65-F5344CB8AC3E}">
        <p14:creationId xmlns:p14="http://schemas.microsoft.com/office/powerpoint/2010/main" val="3912350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8398" y="188640"/>
            <a:ext cx="9143999" cy="1323439"/>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LA</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 DELOCALIZZAZIONE </a:t>
            </a: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r>
            <a:b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b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5" name="Rettangolo 4"/>
          <p:cNvSpPr/>
          <p:nvPr/>
        </p:nvSpPr>
        <p:spPr>
          <a:xfrm>
            <a:off x="340774" y="944962"/>
            <a:ext cx="8623713" cy="1692771"/>
          </a:xfrm>
          <a:prstGeom prst="rect">
            <a:avLst/>
          </a:prstGeom>
        </p:spPr>
        <p:txBody>
          <a:bodyPr wrap="square">
            <a:spAutoFit/>
          </a:bodyPr>
          <a:lstStyle/>
          <a:p>
            <a:r>
              <a:rPr lang="it-IT" sz="2600" spc="300" dirty="0" smtClean="0">
                <a:latin typeface="expressions of the soul" panose="02000603000000000000" pitchFamily="2" charset="0"/>
                <a:ea typeface="expressions of the soul" panose="02000603000000000000" pitchFamily="2" charset="0"/>
              </a:rPr>
              <a:t>Le grandi industrie multinazionali occidentali  preferiscono delocalizzare la produzione delle merci nei paesi dove la manodopera costa poco, non ha diritti e può essere sfruttata anche per 12 ore al giorno, bambini compresi.</a:t>
            </a:r>
            <a:endParaRPr lang="it-IT" sz="2600" spc="300" dirty="0">
              <a:latin typeface="expressions of the soul" panose="02000603000000000000" pitchFamily="2" charset="0"/>
              <a:ea typeface="expressions of the soul" panose="02000603000000000000" pitchFamily="2" charset="0"/>
            </a:endParaRPr>
          </a:p>
        </p:txBody>
      </p:sp>
      <p:pic>
        <p:nvPicPr>
          <p:cNvPr id="6146" name="Picture 2" descr="http://fairtraderjournal.files.wordpress.com/2012/05/nike-workers-pack-sho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74" y="2852936"/>
            <a:ext cx="6559145" cy="383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94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ttangolo 6"/>
          <p:cNvSpPr/>
          <p:nvPr/>
        </p:nvSpPr>
        <p:spPr>
          <a:xfrm>
            <a:off x="179512" y="188640"/>
            <a:ext cx="8784468" cy="6463308"/>
          </a:xfrm>
          <a:prstGeom prst="rect">
            <a:avLst/>
          </a:prstGeom>
        </p:spPr>
        <p:txBody>
          <a:bodyPr wrap="square">
            <a:spAutoFit/>
          </a:bodyPr>
          <a:lstStyle/>
          <a:p>
            <a:r>
              <a:rPr lang="it-IT" sz="2300" b="1" spc="300" dirty="0" smtClean="0">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1. Quadro generale sulla situazione del primo mondo:</a:t>
            </a:r>
          </a:p>
          <a:p>
            <a:r>
              <a:rPr lang="it-IT" sz="2300" b="1" spc="300" dirty="0" smtClean="0">
                <a:solidFill>
                  <a:schemeClr val="accent1">
                    <a:lumMod val="75000"/>
                  </a:scheme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1.1  Chi sono i cittadini dimezzati</a:t>
            </a:r>
            <a:br>
              <a:rPr lang="it-IT" sz="2300" b="1" spc="300" dirty="0" smtClean="0">
                <a:solidFill>
                  <a:schemeClr val="accent1">
                    <a:lumMod val="75000"/>
                  </a:scheme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br>
            <a:r>
              <a:rPr lang="it-IT" sz="2300" b="1" spc="300" dirty="0" smtClean="0">
                <a:solidFill>
                  <a:schemeClr val="accent1">
                    <a:lumMod val="75000"/>
                  </a:scheme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1.2 Come è definibile la nostra società</a:t>
            </a:r>
          </a:p>
          <a:p>
            <a:endPar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300" spc="300" dirty="0" smtClean="0">
                <a:solidFill>
                  <a:schemeClr val="bg1">
                    <a:lumMod val="50000"/>
                  </a:schemeClr>
                </a:solidFill>
                <a:latin typeface="expressions of the soul" panose="02000603000000000000" pitchFamily="2" charset="0"/>
                <a:ea typeface="expressions of the soul" panose="02000603000000000000" pitchFamily="2" charset="0"/>
              </a:rPr>
              <a:t>2. Lo sfruttamento delle risorse e del territorio</a:t>
            </a:r>
            <a:endParaRPr lang="it-IT" sz="2300" spc="300" dirty="0">
              <a:solidFill>
                <a:schemeClr val="bg1">
                  <a:lumMod val="50000"/>
                </a:schemeClr>
              </a:solidFill>
              <a:latin typeface="expressions of the soul" panose="02000603000000000000" pitchFamily="2" charset="0"/>
              <a:ea typeface="expressions of the soul" panose="02000603000000000000" pitchFamily="2" charset="0"/>
            </a:endParaRPr>
          </a:p>
          <a:p>
            <a:r>
              <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rPr>
              <a:t>    </a:t>
            </a:r>
            <a:r>
              <a:rPr lang="it-IT" sz="2300" b="1" spc="300" dirty="0" smtClean="0">
                <a:solidFill>
                  <a:schemeClr val="accent1">
                    <a:lumMod val="40000"/>
                    <a:lumOff val="60000"/>
                  </a:schemeClr>
                </a:solidFill>
                <a:latin typeface="expressions of the soul" panose="02000603000000000000" pitchFamily="2" charset="0"/>
                <a:ea typeface="expressions of the soul" panose="02000603000000000000" pitchFamily="2" charset="0"/>
              </a:rPr>
              <a:t>2.1  Introduzione: la situazione del pianeta</a:t>
            </a:r>
          </a:p>
          <a:p>
            <a:r>
              <a:rPr lang="it-IT" sz="2300" b="1" spc="300" dirty="0" smtClean="0">
                <a:solidFill>
                  <a:schemeClr val="accent1">
                    <a:lumMod val="40000"/>
                    <a:lumOff val="60000"/>
                  </a:schemeClr>
                </a:solidFill>
                <a:latin typeface="expressions of the soul" panose="02000603000000000000" pitchFamily="2" charset="0"/>
                <a:ea typeface="expressions of the soul" panose="02000603000000000000" pitchFamily="2" charset="0"/>
              </a:rPr>
              <a:t>    2.2 Delocalizzazione per massimizzare lo sfruttamento</a:t>
            </a:r>
          </a:p>
          <a:p>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a:t>
            </a:r>
            <a:r>
              <a:rPr lang="it-IT" sz="2300" b="1" spc="300" dirty="0" smtClean="0">
                <a:solidFill>
                  <a:schemeClr val="accent1">
                    <a:lumMod val="40000"/>
                    <a:lumOff val="60000"/>
                  </a:schemeClr>
                </a:solidFill>
                <a:latin typeface="expressions of the soul" panose="02000603000000000000" pitchFamily="2" charset="0"/>
                <a:ea typeface="expressions of the soul" panose="02000603000000000000" pitchFamily="2" charset="0"/>
              </a:rPr>
              <a:t>   2.3 Principali fonti di inquinamento</a:t>
            </a:r>
          </a:p>
          <a:p>
            <a:endParaRPr lang="it-IT" sz="23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300" spc="300" dirty="0" smtClean="0">
                <a:solidFill>
                  <a:schemeClr val="bg1">
                    <a:lumMod val="50000"/>
                  </a:schemeClr>
                </a:solidFill>
                <a:latin typeface="expressions of the soul" panose="02000603000000000000" pitchFamily="2" charset="0"/>
                <a:ea typeface="expressions of the soul" panose="02000603000000000000" pitchFamily="2" charset="0"/>
              </a:rPr>
              <a:t>3. Consumismo alimentare</a:t>
            </a:r>
          </a:p>
          <a:p>
            <a:r>
              <a:rPr lang="it-IT" sz="2300" spc="300" dirty="0">
                <a:latin typeface="expressions of the soul" panose="02000603000000000000" pitchFamily="2" charset="0"/>
                <a:ea typeface="expressions of the soul" panose="02000603000000000000" pitchFamily="2" charset="0"/>
              </a:rPr>
              <a:t> </a:t>
            </a:r>
            <a:r>
              <a:rPr lang="it-IT" sz="2300" spc="300" dirty="0" smtClean="0">
                <a:latin typeface="expressions of the soul" panose="02000603000000000000" pitchFamily="2" charset="0"/>
                <a:ea typeface="expressions of the soul" panose="02000603000000000000" pitchFamily="2" charset="0"/>
              </a:rPr>
              <a:t>   </a:t>
            </a:r>
            <a:r>
              <a:rPr lang="it-IT" sz="2300" b="1" spc="300" dirty="0" smtClean="0">
                <a:solidFill>
                  <a:schemeClr val="accent1">
                    <a:lumMod val="40000"/>
                    <a:lumOff val="60000"/>
                  </a:schemeClr>
                </a:solidFill>
                <a:latin typeface="expressions of the soul" panose="02000603000000000000" pitchFamily="2" charset="0"/>
                <a:ea typeface="expressions of the soul" panose="02000603000000000000" pitchFamily="2" charset="0"/>
              </a:rPr>
              <a:t>3.1  Sprechi e rischio di estinzione</a:t>
            </a:r>
          </a:p>
          <a:p>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a:t>
            </a:r>
            <a:r>
              <a:rPr lang="it-IT" sz="2300" b="1" spc="300" dirty="0" smtClean="0">
                <a:solidFill>
                  <a:schemeClr val="accent1">
                    <a:lumMod val="40000"/>
                    <a:lumOff val="60000"/>
                  </a:schemeClr>
                </a:solidFill>
                <a:latin typeface="expressions of the soul" panose="02000603000000000000" pitchFamily="2" charset="0"/>
                <a:ea typeface="expressions of the soul" panose="02000603000000000000" pitchFamily="2" charset="0"/>
              </a:rPr>
              <a:t>   3.2 Nazioni grasse e nazioni magre</a:t>
            </a:r>
          </a:p>
          <a:p>
            <a:endParaRPr lang="it-IT" sz="2300" spc="300" dirty="0">
              <a:latin typeface="expressions of the soul" panose="02000603000000000000" pitchFamily="2" charset="0"/>
              <a:ea typeface="expressions of the soul" panose="02000603000000000000" pitchFamily="2" charset="0"/>
            </a:endParaRPr>
          </a:p>
          <a:p>
            <a:r>
              <a:rPr lang="it-IT" sz="2300" spc="300" dirty="0" smtClean="0">
                <a:solidFill>
                  <a:schemeClr val="bg1">
                    <a:lumMod val="50000"/>
                  </a:schemeClr>
                </a:solidFill>
                <a:latin typeface="expressions of the soul" panose="02000603000000000000" pitchFamily="2" charset="0"/>
                <a:ea typeface="expressions of the soul" panose="02000603000000000000" pitchFamily="2" charset="0"/>
              </a:rPr>
              <a:t>4. I danni alla salute dei prodotti di origine animale</a:t>
            </a:r>
            <a:endParaRPr lang="it-IT" sz="2300" spc="300" dirty="0">
              <a:solidFill>
                <a:schemeClr val="bg1">
                  <a:lumMod val="50000"/>
                </a:schemeClr>
              </a:solidFill>
              <a:latin typeface="expressions of the soul" panose="02000603000000000000" pitchFamily="2" charset="0"/>
              <a:ea typeface="expressions of the soul" panose="02000603000000000000" pitchFamily="2" charset="0"/>
            </a:endParaRPr>
          </a:p>
          <a:p>
            <a:r>
              <a:rPr lang="it-IT" sz="2300"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a:t>
            </a:r>
            <a:r>
              <a:rPr lang="it-IT" sz="2300" b="1" spc="300" dirty="0" smtClean="0">
                <a:solidFill>
                  <a:schemeClr val="accent1">
                    <a:lumMod val="40000"/>
                    <a:lumOff val="60000"/>
                  </a:schemeClr>
                </a:solidFill>
                <a:latin typeface="expressions of the soul" panose="02000603000000000000" pitchFamily="2" charset="0"/>
                <a:ea typeface="expressions of the soul" panose="02000603000000000000" pitchFamily="2" charset="0"/>
              </a:rPr>
              <a:t>4.1  Analisi del contenuto</a:t>
            </a:r>
          </a:p>
          <a:p>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a:t>
            </a:r>
            <a:r>
              <a:rPr lang="it-IT" sz="2300" b="1" spc="300" dirty="0" smtClean="0">
                <a:solidFill>
                  <a:schemeClr val="accent1">
                    <a:lumMod val="40000"/>
                    <a:lumOff val="60000"/>
                  </a:schemeClr>
                </a:solidFill>
                <a:latin typeface="expressions of the soul" panose="02000603000000000000" pitchFamily="2" charset="0"/>
                <a:ea typeface="expressions of the soul" panose="02000603000000000000" pitchFamily="2" charset="0"/>
              </a:rPr>
              <a:t>   4.2 I benefici di una alimentazione vegetale</a:t>
            </a:r>
            <a:r>
              <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rPr>
              <a:t/>
            </a:r>
            <a:br>
              <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rPr>
            </a:br>
            <a:endParaRPr lang="it-IT" sz="23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300" spc="300" dirty="0" smtClean="0">
                <a:solidFill>
                  <a:schemeClr val="bg1">
                    <a:lumMod val="50000"/>
                  </a:schemeClr>
                </a:solidFill>
                <a:latin typeface="expressions of the soul" panose="02000603000000000000" pitchFamily="2" charset="0"/>
                <a:ea typeface="expressions of the soul" panose="02000603000000000000" pitchFamily="2" charset="0"/>
              </a:rPr>
              <a:t>5. Soluzioni e suggerimenti</a:t>
            </a:r>
            <a:endParaRPr lang="it-IT" sz="2300" b="1" spc="300" dirty="0" smtClean="0">
              <a:solidFill>
                <a:schemeClr val="bg1">
                  <a:lumMod val="50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167471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314" name="Picture 2" descr="http://paisvalenciaseglexxi.org/wp-content/uploads/2013/06/Colta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8255799" cy="543098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07504" y="136103"/>
            <a:ext cx="8928992" cy="769441"/>
          </a:xfrm>
          <a:prstGeom prst="rect">
            <a:avLst/>
          </a:prstGeom>
        </p:spPr>
        <p:txBody>
          <a:bodyPr wrap="square">
            <a:spAutoFit/>
          </a:bodyPr>
          <a:lstStyle/>
          <a:p>
            <a:pPr algn="ctr"/>
            <a:r>
              <a:rPr lang="it-IT" sz="2200" b="1" spc="300" dirty="0" smtClean="0">
                <a:solidFill>
                  <a:schemeClr val="accent1">
                    <a:lumMod val="75000"/>
                  </a:schemeClr>
                </a:solidFill>
                <a:ea typeface="expressions of the soul" panose="02000603000000000000" pitchFamily="2" charset="0"/>
              </a:rPr>
              <a:t>11 milioni di morti </a:t>
            </a:r>
            <a:r>
              <a:rPr lang="it-IT" sz="2200" spc="300" dirty="0" smtClean="0">
                <a:ea typeface="expressions of the soul" panose="02000603000000000000" pitchFamily="2" charset="0"/>
              </a:rPr>
              <a:t>per permettere a noi occidentali cellulari più prestanti grazie all’utilizzo del </a:t>
            </a:r>
            <a:r>
              <a:rPr lang="it-IT" sz="2200" b="1" spc="300" dirty="0" smtClean="0">
                <a:solidFill>
                  <a:schemeClr val="accent1">
                    <a:lumMod val="75000"/>
                  </a:schemeClr>
                </a:solidFill>
                <a:ea typeface="expressions of the soul" panose="02000603000000000000" pitchFamily="2" charset="0"/>
              </a:rPr>
              <a:t>COLTAN</a:t>
            </a:r>
            <a:r>
              <a:rPr lang="it-IT" sz="2200" spc="300" dirty="0" smtClean="0">
                <a:ea typeface="expressions of the soul" panose="02000603000000000000" pitchFamily="2" charset="0"/>
              </a:rPr>
              <a:t>.</a:t>
            </a:r>
            <a:endParaRPr lang="it-IT" sz="2200" spc="300" dirty="0">
              <a:ea typeface="expressions of the soul" panose="02000603000000000000" pitchFamily="2" charset="0"/>
            </a:endParaRPr>
          </a:p>
        </p:txBody>
      </p:sp>
    </p:spTree>
    <p:extLst>
      <p:ext uri="{BB962C8B-B14F-4D97-AF65-F5344CB8AC3E}">
        <p14:creationId xmlns:p14="http://schemas.microsoft.com/office/powerpoint/2010/main" val="3419924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56448" y="117759"/>
            <a:ext cx="9252520" cy="1661993"/>
          </a:xfrm>
          <a:prstGeom prst="rect">
            <a:avLst/>
          </a:prstGeom>
          <a:noFill/>
        </p:spPr>
        <p:txBody>
          <a:bodyPr wrap="square" rtlCol="0">
            <a:spAutoFit/>
          </a:bodyPr>
          <a:lstStyle/>
          <a:p>
            <a:pPr algn="ctr"/>
            <a:r>
              <a:rPr lang="it-IT" sz="34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LA SPECIE UMANA STA PERSEGUENDO LA SUA </a:t>
            </a:r>
            <a:r>
              <a:rPr lang="it-IT" sz="34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AUTODISTRUZIONE</a:t>
            </a:r>
            <a:endParaRPr lang="it-IT" sz="34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5" name="Ovale 4"/>
          <p:cNvSpPr/>
          <p:nvPr/>
        </p:nvSpPr>
        <p:spPr>
          <a:xfrm>
            <a:off x="227740" y="1845379"/>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p:cNvSpPr/>
          <p:nvPr/>
        </p:nvSpPr>
        <p:spPr>
          <a:xfrm>
            <a:off x="227740" y="3036830"/>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p:cNvSpPr/>
          <p:nvPr/>
        </p:nvSpPr>
        <p:spPr>
          <a:xfrm>
            <a:off x="4950850" y="3078751"/>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Ovale 12"/>
          <p:cNvSpPr/>
          <p:nvPr/>
        </p:nvSpPr>
        <p:spPr>
          <a:xfrm>
            <a:off x="208377" y="5601440"/>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Ovale 13"/>
          <p:cNvSpPr/>
          <p:nvPr/>
        </p:nvSpPr>
        <p:spPr>
          <a:xfrm>
            <a:off x="227740" y="4260830"/>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Ovale 14"/>
          <p:cNvSpPr/>
          <p:nvPr/>
        </p:nvSpPr>
        <p:spPr>
          <a:xfrm>
            <a:off x="4960857" y="1859926"/>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p:cNvSpPr txBox="1"/>
          <p:nvPr/>
        </p:nvSpPr>
        <p:spPr>
          <a:xfrm>
            <a:off x="1254862" y="2043155"/>
            <a:ext cx="3565400" cy="400110"/>
          </a:xfrm>
          <a:prstGeom prst="rect">
            <a:avLst/>
          </a:prstGeom>
          <a:noFill/>
        </p:spPr>
        <p:txBody>
          <a:bodyPr wrap="none" rtlCol="0">
            <a:spAutoFit/>
          </a:bodyPr>
          <a:lstStyle/>
          <a:p>
            <a:r>
              <a:rPr lang="it-IT" sz="2000" b="1" spc="300" dirty="0" smtClean="0">
                <a:latin typeface="expressions of the soul" panose="02000603000000000000" pitchFamily="2" charset="0"/>
                <a:ea typeface="expressions of the soul" panose="02000603000000000000" pitchFamily="2" charset="0"/>
              </a:rPr>
              <a:t>Emissioni gas serra      </a:t>
            </a:r>
            <a:endParaRPr lang="it-IT" sz="2000" b="1" spc="300" dirty="0">
              <a:latin typeface="expressions of the soul" panose="02000603000000000000" pitchFamily="2" charset="0"/>
              <a:ea typeface="expressions of the soul" panose="02000603000000000000" pitchFamily="2" charset="0"/>
            </a:endParaRPr>
          </a:p>
        </p:txBody>
      </p:sp>
      <p:sp>
        <p:nvSpPr>
          <p:cNvPr id="17" name="CasellaDiTesto 16"/>
          <p:cNvSpPr txBox="1"/>
          <p:nvPr/>
        </p:nvSpPr>
        <p:spPr>
          <a:xfrm>
            <a:off x="1254862" y="3169104"/>
            <a:ext cx="3397084" cy="707886"/>
          </a:xfrm>
          <a:prstGeom prst="rect">
            <a:avLst/>
          </a:prstGeom>
          <a:noFill/>
        </p:spPr>
        <p:txBody>
          <a:bodyPr wrap="none" rtlCol="0">
            <a:spAutoFit/>
          </a:bodyPr>
          <a:lstStyle/>
          <a:p>
            <a:r>
              <a:rPr lang="it-IT" sz="2000" b="1" spc="300" dirty="0" smtClean="0">
                <a:latin typeface="expressions of the soul" panose="02000603000000000000" pitchFamily="2" charset="0"/>
                <a:ea typeface="expressions of the soul" panose="02000603000000000000" pitchFamily="2" charset="0"/>
              </a:rPr>
              <a:t>Spreco di fonti fossili</a:t>
            </a:r>
          </a:p>
          <a:p>
            <a:r>
              <a:rPr lang="it-IT" sz="2000" b="1" spc="300" dirty="0" smtClean="0">
                <a:latin typeface="expressions of the soul" panose="02000603000000000000" pitchFamily="2" charset="0"/>
                <a:ea typeface="expressions of the soul" panose="02000603000000000000" pitchFamily="2" charset="0"/>
              </a:rPr>
              <a:t>Guerre per le risorse</a:t>
            </a:r>
            <a:endParaRPr lang="it-IT" sz="2000" b="1" spc="300" dirty="0">
              <a:latin typeface="expressions of the soul" panose="02000603000000000000" pitchFamily="2" charset="0"/>
              <a:ea typeface="expressions of the soul" panose="02000603000000000000" pitchFamily="2" charset="0"/>
            </a:endParaRPr>
          </a:p>
        </p:txBody>
      </p:sp>
      <p:sp>
        <p:nvSpPr>
          <p:cNvPr id="19" name="CasellaDiTesto 18"/>
          <p:cNvSpPr txBox="1"/>
          <p:nvPr/>
        </p:nvSpPr>
        <p:spPr>
          <a:xfrm>
            <a:off x="1270928" y="4536325"/>
            <a:ext cx="3363421" cy="400110"/>
          </a:xfrm>
          <a:prstGeom prst="rect">
            <a:avLst/>
          </a:prstGeom>
          <a:noFill/>
        </p:spPr>
        <p:txBody>
          <a:bodyPr wrap="none" rtlCol="0">
            <a:spAutoFit/>
          </a:bodyPr>
          <a:lstStyle/>
          <a:p>
            <a:r>
              <a:rPr lang="it-IT" sz="2000" b="1" spc="300" dirty="0" smtClean="0">
                <a:latin typeface="expressions of the soul" panose="02000603000000000000" pitchFamily="2" charset="0"/>
                <a:ea typeface="expressions of the soul" panose="02000603000000000000" pitchFamily="2" charset="0"/>
              </a:rPr>
              <a:t>Spreco di acqua dolce</a:t>
            </a:r>
            <a:endParaRPr lang="it-IT" sz="2000" b="1" spc="300" dirty="0">
              <a:latin typeface="expressions of the soul" panose="02000603000000000000" pitchFamily="2" charset="0"/>
              <a:ea typeface="expressions of the soul" panose="02000603000000000000" pitchFamily="2" charset="0"/>
            </a:endParaRPr>
          </a:p>
        </p:txBody>
      </p:sp>
      <p:sp>
        <p:nvSpPr>
          <p:cNvPr id="20" name="CasellaDiTesto 19"/>
          <p:cNvSpPr txBox="1"/>
          <p:nvPr/>
        </p:nvSpPr>
        <p:spPr>
          <a:xfrm>
            <a:off x="1187834" y="5682403"/>
            <a:ext cx="3534942" cy="707886"/>
          </a:xfrm>
          <a:prstGeom prst="rect">
            <a:avLst/>
          </a:prstGeom>
          <a:noFill/>
        </p:spPr>
        <p:txBody>
          <a:bodyPr wrap="none" rtlCol="0">
            <a:spAutoFit/>
          </a:bodyPr>
          <a:lstStyle/>
          <a:p>
            <a:r>
              <a:rPr lang="it-IT" sz="2000" b="1" spc="300" dirty="0" smtClean="0">
                <a:latin typeface="expressions of the soul" panose="02000603000000000000" pitchFamily="2" charset="0"/>
                <a:ea typeface="expressions of the soul" panose="02000603000000000000" pitchFamily="2" charset="0"/>
              </a:rPr>
              <a:t>Inquinamento chimico </a:t>
            </a:r>
          </a:p>
          <a:p>
            <a:r>
              <a:rPr lang="it-IT" sz="2000" b="1" spc="300" dirty="0" smtClean="0">
                <a:latin typeface="expressions of the soul" panose="02000603000000000000" pitchFamily="2" charset="0"/>
                <a:ea typeface="expressions of the soul" panose="02000603000000000000" pitchFamily="2" charset="0"/>
              </a:rPr>
              <a:t>del suolo e delle acque</a:t>
            </a:r>
            <a:endParaRPr lang="it-IT" sz="2000" b="1" spc="300" dirty="0">
              <a:latin typeface="expressions of the soul" panose="02000603000000000000" pitchFamily="2" charset="0"/>
              <a:ea typeface="expressions of the soul" panose="02000603000000000000" pitchFamily="2" charset="0"/>
            </a:endParaRPr>
          </a:p>
        </p:txBody>
      </p:sp>
      <p:sp>
        <p:nvSpPr>
          <p:cNvPr id="21" name="CasellaDiTesto 20"/>
          <p:cNvSpPr txBox="1"/>
          <p:nvPr/>
        </p:nvSpPr>
        <p:spPr>
          <a:xfrm>
            <a:off x="6012160" y="2085964"/>
            <a:ext cx="2585964" cy="400110"/>
          </a:xfrm>
          <a:prstGeom prst="rect">
            <a:avLst/>
          </a:prstGeom>
          <a:noFill/>
        </p:spPr>
        <p:txBody>
          <a:bodyPr wrap="none" rtlCol="0">
            <a:spAutoFit/>
          </a:bodyPr>
          <a:lstStyle/>
          <a:p>
            <a:r>
              <a:rPr lang="it-IT" sz="2000" b="1" spc="300" dirty="0">
                <a:latin typeface="expressions of the soul" panose="02000603000000000000" pitchFamily="2" charset="0"/>
                <a:ea typeface="expressions of the soul" panose="02000603000000000000" pitchFamily="2" charset="0"/>
              </a:rPr>
              <a:t>D</a:t>
            </a:r>
            <a:r>
              <a:rPr lang="it-IT" sz="2000" b="1" spc="300" dirty="0" smtClean="0">
                <a:latin typeface="expressions of the soul" panose="02000603000000000000" pitchFamily="2" charset="0"/>
                <a:ea typeface="expressions of the soul" panose="02000603000000000000" pitchFamily="2" charset="0"/>
              </a:rPr>
              <a:t>esertificazione</a:t>
            </a:r>
            <a:endParaRPr lang="it-IT" sz="2000" b="1" spc="300" dirty="0">
              <a:latin typeface="expressions of the soul" panose="02000603000000000000" pitchFamily="2" charset="0"/>
              <a:ea typeface="expressions of the soul" panose="02000603000000000000" pitchFamily="2" charset="0"/>
            </a:endParaRPr>
          </a:p>
        </p:txBody>
      </p:sp>
      <p:sp>
        <p:nvSpPr>
          <p:cNvPr id="22" name="CasellaDiTesto 21"/>
          <p:cNvSpPr txBox="1"/>
          <p:nvPr/>
        </p:nvSpPr>
        <p:spPr>
          <a:xfrm>
            <a:off x="6012160" y="3167346"/>
            <a:ext cx="3046517" cy="1015663"/>
          </a:xfrm>
          <a:prstGeom prst="rect">
            <a:avLst/>
          </a:prstGeom>
          <a:noFill/>
        </p:spPr>
        <p:txBody>
          <a:bodyPr wrap="square" rtlCol="0">
            <a:spAutoFit/>
          </a:bodyPr>
          <a:lstStyle/>
          <a:p>
            <a:r>
              <a:rPr lang="it-IT" sz="2000" b="1" spc="300" dirty="0" smtClean="0">
                <a:latin typeface="expressions of the soul" panose="02000603000000000000" pitchFamily="2" charset="0"/>
                <a:ea typeface="expressions of the soul" panose="02000603000000000000" pitchFamily="2" charset="0"/>
              </a:rPr>
              <a:t>Malattie del benessere</a:t>
            </a:r>
          </a:p>
          <a:p>
            <a:r>
              <a:rPr lang="it-IT" sz="2000" b="1" spc="300" dirty="0" smtClean="0">
                <a:latin typeface="expressions of the soul" panose="02000603000000000000" pitchFamily="2" charset="0"/>
                <a:ea typeface="expressions of the soul" panose="02000603000000000000" pitchFamily="2" charset="0"/>
              </a:rPr>
              <a:t>e tumori</a:t>
            </a:r>
            <a:endParaRPr lang="it-IT" sz="2000" b="1" spc="300" dirty="0">
              <a:latin typeface="expressions of the soul" panose="02000603000000000000" pitchFamily="2" charset="0"/>
              <a:ea typeface="expressions of the soul" panose="02000603000000000000" pitchFamily="2" charset="0"/>
            </a:endParaRPr>
          </a:p>
        </p:txBody>
      </p:sp>
      <p:sp>
        <p:nvSpPr>
          <p:cNvPr id="23" name="Ovale 22"/>
          <p:cNvSpPr/>
          <p:nvPr/>
        </p:nvSpPr>
        <p:spPr>
          <a:xfrm>
            <a:off x="4935701" y="4311256"/>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CasellaDiTesto 23"/>
          <p:cNvSpPr txBox="1"/>
          <p:nvPr/>
        </p:nvSpPr>
        <p:spPr>
          <a:xfrm>
            <a:off x="6055699" y="4380067"/>
            <a:ext cx="2616422" cy="707886"/>
          </a:xfrm>
          <a:prstGeom prst="rect">
            <a:avLst/>
          </a:prstGeom>
          <a:noFill/>
        </p:spPr>
        <p:txBody>
          <a:bodyPr wrap="none" rtlCol="0">
            <a:spAutoFit/>
          </a:bodyPr>
          <a:lstStyle/>
          <a:p>
            <a:r>
              <a:rPr lang="it-IT" sz="2000" b="1" spc="300" dirty="0" smtClean="0">
                <a:latin typeface="expressions of the soul" panose="02000603000000000000" pitchFamily="2" charset="0"/>
                <a:ea typeface="expressions of the soul" panose="02000603000000000000" pitchFamily="2" charset="0"/>
              </a:rPr>
              <a:t>Malnutrizione e </a:t>
            </a:r>
          </a:p>
          <a:p>
            <a:r>
              <a:rPr lang="it-IT" sz="2000" b="1" spc="300" dirty="0" smtClean="0">
                <a:latin typeface="expressions of the soul" panose="02000603000000000000" pitchFamily="2" charset="0"/>
                <a:ea typeface="expressions of the soul" panose="02000603000000000000" pitchFamily="2" charset="0"/>
              </a:rPr>
              <a:t>povertà</a:t>
            </a:r>
            <a:endParaRPr lang="it-IT" sz="2000" b="1" spc="300" dirty="0">
              <a:latin typeface="expressions of the soul" panose="02000603000000000000" pitchFamily="2" charset="0"/>
              <a:ea typeface="expressions of the soul" panose="02000603000000000000" pitchFamily="2" charset="0"/>
            </a:endParaRPr>
          </a:p>
        </p:txBody>
      </p:sp>
      <p:sp>
        <p:nvSpPr>
          <p:cNvPr id="25" name="Ovale 24"/>
          <p:cNvSpPr/>
          <p:nvPr/>
        </p:nvSpPr>
        <p:spPr>
          <a:xfrm>
            <a:off x="4963367" y="5600744"/>
            <a:ext cx="1008111" cy="947719"/>
          </a:xfrm>
          <a:prstGeom prst="ellipse">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CasellaDiTesto 25"/>
          <p:cNvSpPr txBox="1"/>
          <p:nvPr/>
        </p:nvSpPr>
        <p:spPr>
          <a:xfrm>
            <a:off x="6036161" y="5710918"/>
            <a:ext cx="2723823" cy="707886"/>
          </a:xfrm>
          <a:prstGeom prst="rect">
            <a:avLst/>
          </a:prstGeom>
          <a:noFill/>
        </p:spPr>
        <p:txBody>
          <a:bodyPr wrap="none" rtlCol="0">
            <a:spAutoFit/>
          </a:bodyPr>
          <a:lstStyle/>
          <a:p>
            <a:r>
              <a:rPr lang="it-IT" sz="2000" b="1" spc="300" dirty="0" smtClean="0">
                <a:latin typeface="expressions of the soul" panose="02000603000000000000" pitchFamily="2" charset="0"/>
                <a:ea typeface="expressions of the soul" panose="02000603000000000000" pitchFamily="2" charset="0"/>
              </a:rPr>
              <a:t>Distruzione della</a:t>
            </a:r>
          </a:p>
          <a:p>
            <a:r>
              <a:rPr lang="it-IT" sz="2000" b="1" spc="300" dirty="0" smtClean="0">
                <a:latin typeface="expressions of the soul" panose="02000603000000000000" pitchFamily="2" charset="0"/>
                <a:ea typeface="expressions of the soul" panose="02000603000000000000" pitchFamily="2" charset="0"/>
              </a:rPr>
              <a:t>biodiversità</a:t>
            </a:r>
            <a:endParaRPr lang="it-IT" sz="2000" b="1" spc="300" dirty="0">
              <a:latin typeface="expressions of the soul" panose="02000603000000000000" pitchFamily="2" charset="0"/>
              <a:ea typeface="expressions of the soul" panose="02000603000000000000" pitchFamily="2" charset="0"/>
            </a:endParaRPr>
          </a:p>
        </p:txBody>
      </p:sp>
      <p:pic>
        <p:nvPicPr>
          <p:cNvPr id="3076" name="Picture 4" descr="Petrol s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02" y="3265762"/>
            <a:ext cx="455985" cy="562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ouds of sto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898" y="1959413"/>
            <a:ext cx="705793" cy="7057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or water supp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802" y="4503856"/>
            <a:ext cx="525021" cy="5516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hemistry science experiment container with liquid reaction with bubbl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698" y="5658164"/>
            <a:ext cx="548519" cy="73064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eart beats lifeline in a he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2897" y="3180602"/>
            <a:ext cx="744015" cy="74401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Medical insura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7588" y="4380067"/>
            <a:ext cx="834648" cy="83464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Plant bud from the 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2432" y="2012675"/>
            <a:ext cx="813473" cy="61010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Pet pawprint under a magnifi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6471" y="5357870"/>
            <a:ext cx="1433465" cy="143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17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ttangolo 6"/>
          <p:cNvSpPr/>
          <p:nvPr/>
        </p:nvSpPr>
        <p:spPr>
          <a:xfrm>
            <a:off x="179512" y="188640"/>
            <a:ext cx="8784468" cy="6463308"/>
          </a:xfrm>
          <a:prstGeom prst="rect">
            <a:avLst/>
          </a:prstGeom>
        </p:spPr>
        <p:txBody>
          <a:bodyPr wrap="square">
            <a:spAutoFit/>
          </a:bodyPr>
          <a:lstStyle/>
          <a:p>
            <a:r>
              <a:rPr lang="it-IT" sz="2300" spc="300" dirty="0" smtClean="0">
                <a:solidFill>
                  <a:prstClr val="black"/>
                </a:solidFill>
                <a:latin typeface="expressions of the soul" panose="02000603000000000000" pitchFamily="2" charset="0"/>
                <a:ea typeface="expressions of the soul" panose="02000603000000000000" pitchFamily="2" charset="0"/>
              </a:rPr>
              <a:t>1. Quadro generale sulla situazione del primo mondo:</a:t>
            </a:r>
          </a:p>
          <a:p>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1.1  Chi sono i cittadini dimezzati</a:t>
            </a:r>
            <a:b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b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1.2 Come è definibile la nostra società</a:t>
            </a:r>
          </a:p>
          <a:p>
            <a:endParaRPr lang="it-IT" sz="2300" b="1" spc="300" dirty="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spc="300" dirty="0" smtClean="0">
                <a:solidFill>
                  <a:prstClr val="black"/>
                </a:solidFill>
                <a:latin typeface="expressions of the soul" panose="02000603000000000000" pitchFamily="2" charset="0"/>
                <a:ea typeface="expressions of the soul" panose="02000603000000000000" pitchFamily="2" charset="0"/>
              </a:rPr>
              <a:t>2. Lo sfruttamento delle risorse e del territorio</a:t>
            </a:r>
            <a:endParaRPr lang="it-IT" sz="2300" spc="300" dirty="0">
              <a:solidFill>
                <a:prstClr val="black"/>
              </a:solidFill>
              <a:latin typeface="expressions of the soul" panose="02000603000000000000" pitchFamily="2" charset="0"/>
              <a:ea typeface="expressions of the soul" panose="02000603000000000000" pitchFamily="2" charset="0"/>
            </a:endParaRP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2.1  Introduzione: la situazione del pianeta</a:t>
            </a:r>
          </a:p>
          <a:p>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2.2 Delocalizzazione per massimizzare lo sfruttamento</a:t>
            </a: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2.3 Principali fonti di inquinamento</a:t>
            </a:r>
          </a:p>
          <a:p>
            <a:endPar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3. Consumismo alimentare</a:t>
            </a:r>
          </a:p>
          <a:p>
            <a:r>
              <a:rPr lang="it-IT" sz="2300" b="1" spc="300" dirty="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a:t>
            </a:r>
            <a:r>
              <a:rPr lang="it-IT" sz="23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3.1  Sprechi e rischio di estinzione</a:t>
            </a:r>
          </a:p>
          <a:p>
            <a:r>
              <a:rPr lang="it-IT" sz="2300" b="1" spc="300" dirty="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3.2 Nazioni grasse e nazioni magre</a:t>
            </a:r>
          </a:p>
          <a:p>
            <a:endParaRPr lang="it-IT" sz="2300" spc="300" dirty="0">
              <a:solidFill>
                <a:prstClr val="black"/>
              </a:solidFill>
              <a:latin typeface="expressions of the soul" panose="02000603000000000000" pitchFamily="2" charset="0"/>
              <a:ea typeface="expressions of the soul" panose="02000603000000000000" pitchFamily="2" charset="0"/>
            </a:endParaRPr>
          </a:p>
          <a:p>
            <a:r>
              <a:rPr lang="it-IT" sz="2300" spc="300" dirty="0">
                <a:solidFill>
                  <a:schemeClr val="bg1">
                    <a:lumMod val="50000"/>
                  </a:schemeClr>
                </a:solidFill>
                <a:latin typeface="expressions of the soul" panose="02000603000000000000" pitchFamily="2" charset="0"/>
                <a:ea typeface="expressions of the soul" panose="02000603000000000000" pitchFamily="2" charset="0"/>
              </a:rPr>
              <a:t>4. I danni alla salute dei prodotti di origine animale</a:t>
            </a:r>
          </a:p>
          <a:p>
            <a:r>
              <a:rPr lang="it-IT" sz="2300"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a:t>
            </a:r>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4.1  Analisi del contenuto</a:t>
            </a:r>
          </a:p>
          <a:p>
            <a:r>
              <a:rPr lang="it-IT" sz="2300" b="1" spc="300" dirty="0">
                <a:solidFill>
                  <a:schemeClr val="accent1">
                    <a:lumMod val="40000"/>
                    <a:lumOff val="60000"/>
                  </a:schemeClr>
                </a:solidFill>
                <a:latin typeface="expressions of the soul" panose="02000603000000000000" pitchFamily="2" charset="0"/>
                <a:ea typeface="expressions of the soul" panose="02000603000000000000" pitchFamily="2" charset="0"/>
              </a:rPr>
              <a:t>    4.2 I benefici di una alimentazione vegetale</a:t>
            </a:r>
            <a:r>
              <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rPr>
              <a:t/>
            </a:r>
            <a:br>
              <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rPr>
            </a:br>
            <a:endParaRPr lang="it-IT" sz="23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300" spc="300" dirty="0">
                <a:solidFill>
                  <a:schemeClr val="bg1">
                    <a:lumMod val="50000"/>
                  </a:schemeClr>
                </a:solidFill>
                <a:latin typeface="expressions of the soul" panose="02000603000000000000" pitchFamily="2" charset="0"/>
                <a:ea typeface="expressions of the soul" panose="02000603000000000000" pitchFamily="2" charset="0"/>
              </a:rPr>
              <a:t>5. Soluzioni e suggerimenti</a:t>
            </a:r>
            <a:endParaRPr lang="it-IT" sz="2300" b="1" spc="300" dirty="0">
              <a:solidFill>
                <a:schemeClr val="bg1">
                  <a:lumMod val="50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599963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 y="164113"/>
            <a:ext cx="9143999" cy="1323439"/>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CONSUMISMO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ALIMENTARE</a:t>
            </a: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r>
            <a:b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b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pic>
        <p:nvPicPr>
          <p:cNvPr id="14338" name="Picture 2" descr="http://virgile.carbonari.free.fr/wordpress/wp-content/uploads/surconsom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1052736"/>
            <a:ext cx="8136904" cy="5328592"/>
          </a:xfrm>
          <a:prstGeom prst="rect">
            <a:avLst/>
          </a:prstGeom>
          <a:noFill/>
          <a:extLst>
            <a:ext uri="{909E8E84-426E-40DD-AFC4-6F175D3DCCD1}">
              <a14:hiddenFill xmlns:a14="http://schemas.microsoft.com/office/drawing/2010/main">
                <a:solidFill>
                  <a:srgbClr val="FFFFFF"/>
                </a:solidFill>
              </a14:hiddenFill>
            </a:ext>
          </a:extLst>
        </p:spPr>
      </p:pic>
      <p:sp>
        <p:nvSpPr>
          <p:cNvPr id="2" name="Avanti o successivo 1">
            <a:hlinkClick r:id="rId4" action="ppaction://hlinkfile" highlightClick="1"/>
          </p:cNvPr>
          <p:cNvSpPr/>
          <p:nvPr/>
        </p:nvSpPr>
        <p:spPr>
          <a:xfrm>
            <a:off x="3923928" y="3068960"/>
            <a:ext cx="1296144" cy="1080120"/>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9978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16698"/>
            <a:ext cx="9252520" cy="1323439"/>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CONSUMO</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DI PRODOTTI ANIMALI IN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CRESCITA</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graphicFrame>
        <p:nvGraphicFramePr>
          <p:cNvPr id="5" name="Grafico 4"/>
          <p:cNvGraphicFramePr/>
          <p:nvPr>
            <p:extLst>
              <p:ext uri="{D42A27DB-BD31-4B8C-83A1-F6EECF244321}">
                <p14:modId xmlns:p14="http://schemas.microsoft.com/office/powerpoint/2010/main" val="3391956262"/>
              </p:ext>
            </p:extLst>
          </p:nvPr>
        </p:nvGraphicFramePr>
        <p:xfrm>
          <a:off x="827584" y="2420888"/>
          <a:ext cx="75608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p:cNvSpPr txBox="1"/>
          <p:nvPr/>
        </p:nvSpPr>
        <p:spPr>
          <a:xfrm>
            <a:off x="0" y="1782146"/>
            <a:ext cx="9144000" cy="461665"/>
          </a:xfrm>
          <a:prstGeom prst="rect">
            <a:avLst/>
          </a:prstGeom>
          <a:noFill/>
        </p:spPr>
        <p:txBody>
          <a:bodyPr wrap="square" rtlCol="0">
            <a:spAutoFit/>
          </a:bodyPr>
          <a:lstStyle/>
          <a:p>
            <a:pPr algn="ctr"/>
            <a:r>
              <a:rPr lang="it-IT" sz="2400" b="1" spc="300" dirty="0" smtClean="0">
                <a:latin typeface="expressions of the soul" panose="02000603000000000000" pitchFamily="2" charset="0"/>
                <a:ea typeface="expressions of the soul" panose="02000603000000000000" pitchFamily="2" charset="0"/>
              </a:rPr>
              <a:t>Consumo di carne pro-capite annuo in Kg (FAO)</a:t>
            </a:r>
            <a:endParaRPr lang="it-IT" sz="2400" b="1"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460463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5" name="Grafico 4"/>
          <p:cNvGraphicFramePr/>
          <p:nvPr>
            <p:extLst>
              <p:ext uri="{D42A27DB-BD31-4B8C-83A1-F6EECF244321}">
                <p14:modId xmlns:p14="http://schemas.microsoft.com/office/powerpoint/2010/main" val="3308838091"/>
              </p:ext>
            </p:extLst>
          </p:nvPr>
        </p:nvGraphicFramePr>
        <p:xfrm>
          <a:off x="899592" y="2276872"/>
          <a:ext cx="75608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p:cNvSpPr txBox="1"/>
          <p:nvPr/>
        </p:nvSpPr>
        <p:spPr>
          <a:xfrm>
            <a:off x="20237" y="1268760"/>
            <a:ext cx="9144000" cy="830997"/>
          </a:xfrm>
          <a:prstGeom prst="rect">
            <a:avLst/>
          </a:prstGeom>
          <a:noFill/>
        </p:spPr>
        <p:txBody>
          <a:bodyPr wrap="square" rtlCol="0">
            <a:spAutoFit/>
          </a:bodyPr>
          <a:lstStyle/>
          <a:p>
            <a:pPr algn="ctr"/>
            <a:r>
              <a:rPr lang="it-IT" sz="2400" b="1" spc="300" dirty="0" smtClean="0">
                <a:latin typeface="expressions of the soul" panose="02000603000000000000" pitchFamily="2" charset="0"/>
                <a:ea typeface="expressions of the soul" panose="02000603000000000000" pitchFamily="2" charset="0"/>
              </a:rPr>
              <a:t>Crescita complessiva di consumo </a:t>
            </a:r>
          </a:p>
          <a:p>
            <a:pPr algn="ctr"/>
            <a:r>
              <a:rPr lang="it-IT" sz="2400" b="1" spc="300" dirty="0" smtClean="0">
                <a:latin typeface="expressions of the soul" panose="02000603000000000000" pitchFamily="2" charset="0"/>
                <a:ea typeface="expressions of the soul" panose="02000603000000000000" pitchFamily="2" charset="0"/>
              </a:rPr>
              <a:t>di carne in milioni di tonnellate </a:t>
            </a:r>
            <a:r>
              <a:rPr lang="it-IT" sz="2000" spc="300" dirty="0" smtClean="0">
                <a:latin typeface="expressions of the soul" panose="02000603000000000000" pitchFamily="2" charset="0"/>
                <a:ea typeface="expressions of the soul" panose="02000603000000000000" pitchFamily="2" charset="0"/>
              </a:rPr>
              <a:t>(World </a:t>
            </a:r>
            <a:r>
              <a:rPr lang="it-IT" sz="2000" spc="300" dirty="0" err="1" smtClean="0">
                <a:latin typeface="expressions of the soul" panose="02000603000000000000" pitchFamily="2" charset="0"/>
                <a:ea typeface="expressions of the soul" panose="02000603000000000000" pitchFamily="2" charset="0"/>
              </a:rPr>
              <a:t>Bank</a:t>
            </a:r>
            <a:r>
              <a:rPr lang="it-IT" sz="2400" spc="300" dirty="0" smtClean="0">
                <a:latin typeface="expressions of the soul" panose="02000603000000000000" pitchFamily="2" charset="0"/>
                <a:ea typeface="expressions of the soul" panose="02000603000000000000" pitchFamily="2" charset="0"/>
              </a:rPr>
              <a:t>)</a:t>
            </a:r>
            <a:endParaRPr lang="it-IT" sz="2400"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50399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6350" y="216698"/>
            <a:ext cx="9127650"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SPRECO DI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MATERIE PRIME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graphicFrame>
        <p:nvGraphicFramePr>
          <p:cNvPr id="3" name="Grafico 2"/>
          <p:cNvGraphicFramePr/>
          <p:nvPr>
            <p:extLst>
              <p:ext uri="{D42A27DB-BD31-4B8C-83A1-F6EECF244321}">
                <p14:modId xmlns:p14="http://schemas.microsoft.com/office/powerpoint/2010/main" val="3139704998"/>
              </p:ext>
            </p:extLst>
          </p:nvPr>
        </p:nvGraphicFramePr>
        <p:xfrm>
          <a:off x="899592" y="924584"/>
          <a:ext cx="7272808" cy="5600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214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826329947"/>
              </p:ext>
            </p:extLst>
          </p:nvPr>
        </p:nvGraphicFramePr>
        <p:xfrm>
          <a:off x="1118956" y="800708"/>
          <a:ext cx="6718604" cy="530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ow silhouet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850" y="2926905"/>
            <a:ext cx="1216461" cy="12164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mall dropl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9700" y="3171743"/>
            <a:ext cx="432048" cy="7267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eat grain close u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26889" y="980728"/>
            <a:ext cx="892486" cy="90991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Upload to clou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2160" y="2926905"/>
            <a:ext cx="1032049" cy="103204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ines trees fores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4161" y="5033293"/>
            <a:ext cx="990054" cy="99005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383665" y="258635"/>
            <a:ext cx="2214019" cy="461665"/>
          </a:xfrm>
          <a:prstGeom prst="rect">
            <a:avLst/>
          </a:prstGeom>
          <a:noFill/>
        </p:spPr>
        <p:txBody>
          <a:bodyPr wrap="square" rtlCol="0">
            <a:spAutoFit/>
          </a:bodyPr>
          <a:lstStyle/>
          <a:p>
            <a:r>
              <a:rPr lang="it-IT" sz="2400" dirty="0" smtClean="0">
                <a:latin typeface="expressions of the soul" panose="02000603000000000000" pitchFamily="2" charset="0"/>
                <a:ea typeface="expressions of the soul" panose="02000603000000000000" pitchFamily="2" charset="0"/>
              </a:rPr>
              <a:t>16 kg di grano o soia</a:t>
            </a:r>
            <a:endParaRPr lang="it-IT" sz="2400" dirty="0">
              <a:latin typeface="expressions of the soul" panose="02000603000000000000" pitchFamily="2" charset="0"/>
              <a:ea typeface="expressions of the soul" panose="02000603000000000000" pitchFamily="2" charset="0"/>
            </a:endParaRPr>
          </a:p>
        </p:txBody>
      </p:sp>
      <p:sp>
        <p:nvSpPr>
          <p:cNvPr id="9" name="CasellaDiTesto 8"/>
          <p:cNvSpPr txBox="1"/>
          <p:nvPr/>
        </p:nvSpPr>
        <p:spPr>
          <a:xfrm>
            <a:off x="3652342" y="6093296"/>
            <a:ext cx="2333403" cy="461665"/>
          </a:xfrm>
          <a:prstGeom prst="rect">
            <a:avLst/>
          </a:prstGeom>
          <a:noFill/>
        </p:spPr>
        <p:txBody>
          <a:bodyPr wrap="square" rtlCol="0">
            <a:spAutoFit/>
          </a:bodyPr>
          <a:lstStyle/>
          <a:p>
            <a:r>
              <a:rPr lang="it-IT" sz="2400" dirty="0" smtClean="0">
                <a:latin typeface="expressions of the soul" panose="02000603000000000000" pitchFamily="2" charset="0"/>
                <a:ea typeface="expressions of the soul" panose="02000603000000000000" pitchFamily="2" charset="0"/>
              </a:rPr>
              <a:t>50 mq di foresta</a:t>
            </a:r>
            <a:endParaRPr lang="it-IT" sz="2400" dirty="0">
              <a:latin typeface="expressions of the soul" panose="02000603000000000000" pitchFamily="2" charset="0"/>
              <a:ea typeface="expressions of the soul" panose="02000603000000000000" pitchFamily="2" charset="0"/>
            </a:endParaRPr>
          </a:p>
        </p:txBody>
      </p:sp>
      <p:sp>
        <p:nvSpPr>
          <p:cNvPr id="10" name="CasellaDiTesto 9"/>
          <p:cNvSpPr txBox="1"/>
          <p:nvPr/>
        </p:nvSpPr>
        <p:spPr>
          <a:xfrm>
            <a:off x="611560" y="2842764"/>
            <a:ext cx="2232248" cy="1200329"/>
          </a:xfrm>
          <a:prstGeom prst="rect">
            <a:avLst/>
          </a:prstGeom>
          <a:noFill/>
        </p:spPr>
        <p:txBody>
          <a:bodyPr wrap="square" rtlCol="0">
            <a:spAutoFit/>
          </a:bodyPr>
          <a:lstStyle/>
          <a:p>
            <a:r>
              <a:rPr lang="it-IT" sz="2400" dirty="0" smtClean="0">
                <a:latin typeface="expressions of the soul" panose="02000603000000000000" pitchFamily="2" charset="0"/>
                <a:ea typeface="expressions of the soul" panose="02000603000000000000" pitchFamily="2" charset="0"/>
              </a:rPr>
              <a:t>20 mila </a:t>
            </a:r>
          </a:p>
          <a:p>
            <a:r>
              <a:rPr lang="it-IT" sz="2400" dirty="0" smtClean="0">
                <a:latin typeface="expressions of the soul" panose="02000603000000000000" pitchFamily="2" charset="0"/>
                <a:ea typeface="expressions of the soul" panose="02000603000000000000" pitchFamily="2" charset="0"/>
              </a:rPr>
              <a:t>litri di </a:t>
            </a:r>
          </a:p>
          <a:p>
            <a:r>
              <a:rPr lang="it-IT" sz="2400" dirty="0" smtClean="0">
                <a:latin typeface="expressions of the soul" panose="02000603000000000000" pitchFamily="2" charset="0"/>
                <a:ea typeface="expressions of the soul" panose="02000603000000000000" pitchFamily="2" charset="0"/>
              </a:rPr>
              <a:t>acqua</a:t>
            </a:r>
            <a:endParaRPr lang="it-IT" sz="2400" dirty="0">
              <a:latin typeface="expressions of the soul" panose="02000603000000000000" pitchFamily="2" charset="0"/>
              <a:ea typeface="expressions of the soul" panose="02000603000000000000" pitchFamily="2" charset="0"/>
            </a:endParaRPr>
          </a:p>
        </p:txBody>
      </p:sp>
      <p:sp>
        <p:nvSpPr>
          <p:cNvPr id="11" name="CasellaDiTesto 10"/>
          <p:cNvSpPr txBox="1"/>
          <p:nvPr/>
        </p:nvSpPr>
        <p:spPr>
          <a:xfrm>
            <a:off x="7164288" y="2974954"/>
            <a:ext cx="2232248" cy="830997"/>
          </a:xfrm>
          <a:prstGeom prst="rect">
            <a:avLst/>
          </a:prstGeom>
          <a:noFill/>
        </p:spPr>
        <p:txBody>
          <a:bodyPr wrap="square" rtlCol="0">
            <a:spAutoFit/>
          </a:bodyPr>
          <a:lstStyle/>
          <a:p>
            <a:r>
              <a:rPr lang="it-IT" sz="2400" dirty="0" smtClean="0">
                <a:latin typeface="expressions of the soul" panose="02000603000000000000" pitchFamily="2" charset="0"/>
                <a:ea typeface="expressions of the soul" panose="02000603000000000000" pitchFamily="2" charset="0"/>
              </a:rPr>
              <a:t>2,4 kg di CO</a:t>
            </a:r>
            <a:r>
              <a:rPr lang="it-IT" sz="1600" dirty="0" smtClean="0">
                <a:latin typeface="expressions of the soul" panose="02000603000000000000" pitchFamily="2" charset="0"/>
                <a:ea typeface="expressions of the soul" panose="02000603000000000000" pitchFamily="2" charset="0"/>
              </a:rPr>
              <a:t>2           </a:t>
            </a:r>
            <a:r>
              <a:rPr lang="it-IT" sz="2400" dirty="0">
                <a:latin typeface="expressions of the soul" panose="02000603000000000000" pitchFamily="2" charset="0"/>
                <a:ea typeface="expressions of the soul" panose="02000603000000000000" pitchFamily="2" charset="0"/>
              </a:rPr>
              <a:t>e</a:t>
            </a:r>
            <a:r>
              <a:rPr lang="it-IT" sz="2400" dirty="0" smtClean="0">
                <a:latin typeface="expressions of the soul" panose="02000603000000000000" pitchFamily="2" charset="0"/>
                <a:ea typeface="expressions of the soul" panose="02000603000000000000" pitchFamily="2" charset="0"/>
              </a:rPr>
              <a:t>quivalenti</a:t>
            </a:r>
            <a:endParaRPr lang="it-IT" sz="2400" dirty="0">
              <a:latin typeface="expressions of the soul" panose="02000603000000000000" pitchFamily="2" charset="0"/>
              <a:ea typeface="expressions of the soul" panose="02000603000000000000" pitchFamily="2" charset="0"/>
            </a:endParaRPr>
          </a:p>
        </p:txBody>
      </p:sp>
      <p:sp>
        <p:nvSpPr>
          <p:cNvPr id="12" name="CasellaDiTesto 11"/>
          <p:cNvSpPr txBox="1"/>
          <p:nvPr/>
        </p:nvSpPr>
        <p:spPr>
          <a:xfrm>
            <a:off x="3406430" y="2209116"/>
            <a:ext cx="2825228" cy="461665"/>
          </a:xfrm>
          <a:prstGeom prst="rect">
            <a:avLst/>
          </a:prstGeom>
          <a:noFill/>
        </p:spPr>
        <p:txBody>
          <a:bodyPr wrap="square" rtlCol="0">
            <a:spAutoFit/>
          </a:bodyPr>
          <a:lstStyle/>
          <a:p>
            <a:r>
              <a:rPr lang="it-IT" sz="2400" dirty="0" smtClean="0">
                <a:latin typeface="expressions of the soul" panose="02000603000000000000" pitchFamily="2" charset="0"/>
                <a:ea typeface="expressions of the soul" panose="02000603000000000000" pitchFamily="2" charset="0"/>
              </a:rPr>
              <a:t>1 kg di carne bovina</a:t>
            </a:r>
            <a:endParaRPr lang="it-IT" sz="24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1531370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610546"/>
            <a:ext cx="9144000" cy="523220"/>
          </a:xfrm>
          <a:prstGeom prst="rect">
            <a:avLst/>
          </a:prstGeom>
          <a:noFill/>
        </p:spPr>
        <p:txBody>
          <a:bodyPr wrap="square" rtlCol="0">
            <a:spAutoFit/>
          </a:bodyPr>
          <a:lstStyle/>
          <a:p>
            <a:r>
              <a:rPr lang="it-IT" sz="2400" b="1" spc="300" dirty="0" smtClean="0">
                <a:latin typeface="expressions of the soul" panose="02000603000000000000" pitchFamily="2" charset="0"/>
                <a:ea typeface="expressions of the soul" panose="02000603000000000000" pitchFamily="2" charset="0"/>
              </a:rPr>
              <a:t>                    </a:t>
            </a:r>
            <a:r>
              <a:rPr lang="it-IT" sz="2800" b="1" spc="300" dirty="0" smtClean="0">
                <a:latin typeface="expressions of the soul" panose="02000603000000000000" pitchFamily="2" charset="0"/>
                <a:ea typeface="expressions of the soul" panose="02000603000000000000" pitchFamily="2" charset="0"/>
              </a:rPr>
              <a:t>Spreco di calorie e nutrienti </a:t>
            </a:r>
            <a:endParaRPr lang="it-IT" sz="2400" b="1" spc="300" dirty="0">
              <a:latin typeface="expressions of the soul" panose="02000603000000000000" pitchFamily="2" charset="0"/>
              <a:ea typeface="expressions of the soul" panose="02000603000000000000" pitchFamily="2" charset="0"/>
            </a:endParaRPr>
          </a:p>
        </p:txBody>
      </p:sp>
      <p:sp>
        <p:nvSpPr>
          <p:cNvPr id="6" name="CasellaDiTesto 5"/>
          <p:cNvSpPr txBox="1"/>
          <p:nvPr/>
        </p:nvSpPr>
        <p:spPr>
          <a:xfrm>
            <a:off x="1245362" y="1509363"/>
            <a:ext cx="9144000" cy="2677656"/>
          </a:xfrm>
          <a:prstGeom prst="rect">
            <a:avLst/>
          </a:prstGeom>
          <a:noFill/>
        </p:spPr>
        <p:txBody>
          <a:bodyPr wrap="square" rtlCol="0">
            <a:spAutoFit/>
          </a:bodyPr>
          <a:lstStyle/>
          <a:p>
            <a:endParaRPr lang="it-IT" sz="2400" b="1" spc="300" dirty="0" smtClean="0">
              <a:latin typeface="expressions of the soul" panose="02000603000000000000" pitchFamily="2" charset="0"/>
              <a:ea typeface="expressions of the soul" panose="02000603000000000000" pitchFamily="2" charset="0"/>
            </a:endParaRPr>
          </a:p>
          <a:p>
            <a:r>
              <a:rPr lang="it-IT" sz="2400" b="1" spc="300" dirty="0">
                <a:latin typeface="expressions of the soul" panose="02000603000000000000" pitchFamily="2" charset="0"/>
                <a:ea typeface="expressions of the soul" panose="02000603000000000000" pitchFamily="2" charset="0"/>
              </a:rPr>
              <a:t>1</a:t>
            </a:r>
            <a:r>
              <a:rPr lang="it-IT" sz="2400" b="1" spc="300" dirty="0" smtClean="0">
                <a:latin typeface="expressions of the soul" panose="02000603000000000000" pitchFamily="2" charset="0"/>
                <a:ea typeface="expressions of the soul" panose="02000603000000000000" pitchFamily="2" charset="0"/>
              </a:rPr>
              <a:t>kg proteine </a:t>
            </a:r>
            <a:r>
              <a:rPr lang="it-IT" sz="2400" b="1" spc="300" dirty="0" smtClean="0">
                <a:solidFill>
                  <a:schemeClr val="accent3">
                    <a:lumMod val="50000"/>
                  </a:schemeClr>
                </a:solidFill>
                <a:latin typeface="expressions of the soul" panose="02000603000000000000" pitchFamily="2" charset="0"/>
                <a:ea typeface="expressions of the soul" panose="02000603000000000000" pitchFamily="2" charset="0"/>
              </a:rPr>
              <a:t>animali</a:t>
            </a:r>
            <a:r>
              <a:rPr lang="it-IT" sz="2400" b="1" spc="300" dirty="0" smtClean="0">
                <a:latin typeface="expressions of the soul" panose="02000603000000000000" pitchFamily="2" charset="0"/>
                <a:ea typeface="expressions of the soul" panose="02000603000000000000" pitchFamily="2" charset="0"/>
              </a:rPr>
              <a:t>           25 kcal </a:t>
            </a:r>
          </a:p>
          <a:p>
            <a:r>
              <a:rPr lang="it-IT" sz="2400" b="1" spc="300" dirty="0">
                <a:latin typeface="expressions of the soul" panose="02000603000000000000" pitchFamily="2" charset="0"/>
                <a:ea typeface="expressions of the soul" panose="02000603000000000000" pitchFamily="2" charset="0"/>
              </a:rPr>
              <a:t> </a:t>
            </a:r>
            <a:r>
              <a:rPr lang="it-IT" sz="2400" b="1" spc="300" dirty="0" smtClean="0">
                <a:latin typeface="expressions of the soul" panose="02000603000000000000" pitchFamily="2" charset="0"/>
                <a:ea typeface="expressions of the soul" panose="02000603000000000000" pitchFamily="2" charset="0"/>
              </a:rPr>
              <a:t>                               </a:t>
            </a:r>
            <a:r>
              <a:rPr lang="it-IT" sz="1600" b="1" spc="300" dirty="0" smtClean="0">
                <a:latin typeface="expressions of the soul" panose="02000603000000000000" pitchFamily="2" charset="0"/>
                <a:ea typeface="expressions of the soul" panose="02000603000000000000" pitchFamily="2" charset="0"/>
              </a:rPr>
              <a:t>(40 kcal bovini\4 kcal polli)</a:t>
            </a:r>
          </a:p>
          <a:p>
            <a:endParaRPr lang="it-IT" b="1" spc="300" dirty="0">
              <a:latin typeface="expressions of the soul" panose="02000603000000000000" pitchFamily="2" charset="0"/>
              <a:ea typeface="expressions of the soul" panose="02000603000000000000" pitchFamily="2" charset="0"/>
            </a:endParaRPr>
          </a:p>
          <a:p>
            <a:endParaRPr lang="it-IT" b="1" spc="300" dirty="0" smtClean="0">
              <a:latin typeface="expressions of the soul" panose="02000603000000000000" pitchFamily="2" charset="0"/>
              <a:ea typeface="expressions of the soul" panose="02000603000000000000" pitchFamily="2" charset="0"/>
            </a:endParaRPr>
          </a:p>
          <a:p>
            <a:endParaRPr lang="it-IT" b="1" spc="300" dirty="0" smtClean="0">
              <a:latin typeface="expressions of the soul" panose="02000603000000000000" pitchFamily="2" charset="0"/>
              <a:ea typeface="expressions of the soul" panose="02000603000000000000" pitchFamily="2" charset="0"/>
            </a:endParaRPr>
          </a:p>
          <a:p>
            <a:endParaRPr lang="it-IT" b="1" spc="300" dirty="0" smtClean="0">
              <a:latin typeface="expressions of the soul" panose="02000603000000000000" pitchFamily="2" charset="0"/>
              <a:ea typeface="expressions of the soul" panose="02000603000000000000" pitchFamily="2" charset="0"/>
            </a:endParaRPr>
          </a:p>
          <a:p>
            <a:r>
              <a:rPr lang="it-IT" sz="2400" b="1" spc="300" dirty="0" smtClean="0">
                <a:latin typeface="expressions of the soul" panose="02000603000000000000" pitchFamily="2" charset="0"/>
                <a:ea typeface="expressions of the soul" panose="02000603000000000000" pitchFamily="2" charset="0"/>
              </a:rPr>
              <a:t>1kg proteine </a:t>
            </a:r>
            <a:r>
              <a:rPr lang="it-IT" sz="2400" b="1" spc="300" dirty="0" smtClean="0">
                <a:solidFill>
                  <a:schemeClr val="accent3">
                    <a:lumMod val="50000"/>
                  </a:schemeClr>
                </a:solidFill>
                <a:latin typeface="expressions of the soul" panose="02000603000000000000" pitchFamily="2" charset="0"/>
                <a:ea typeface="expressions of the soul" panose="02000603000000000000" pitchFamily="2" charset="0"/>
              </a:rPr>
              <a:t>vegetali</a:t>
            </a:r>
            <a:r>
              <a:rPr lang="it-IT" sz="2400" b="1" spc="300" dirty="0" smtClean="0">
                <a:latin typeface="expressions of the soul" panose="02000603000000000000" pitchFamily="2" charset="0"/>
                <a:ea typeface="expressions of the soul" panose="02000603000000000000" pitchFamily="2" charset="0"/>
              </a:rPr>
              <a:t>          2,2 kcal</a:t>
            </a:r>
            <a:endParaRPr lang="it-IT" sz="2400" b="1" spc="300" dirty="0">
              <a:latin typeface="expressions of the soul" panose="02000603000000000000" pitchFamily="2" charset="0"/>
              <a:ea typeface="expressions of the soul" panose="02000603000000000000" pitchFamily="2" charset="0"/>
            </a:endParaRPr>
          </a:p>
        </p:txBody>
      </p:sp>
      <p:sp>
        <p:nvSpPr>
          <p:cNvPr id="4" name="Ovale 3"/>
          <p:cNvSpPr/>
          <p:nvPr/>
        </p:nvSpPr>
        <p:spPr>
          <a:xfrm>
            <a:off x="207258" y="1509363"/>
            <a:ext cx="1008112" cy="1014298"/>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199" name="Picture 7" descr="Pig side view silhou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41" y="1528391"/>
            <a:ext cx="995270" cy="995270"/>
          </a:xfrm>
          <a:prstGeom prst="rect">
            <a:avLst/>
          </a:prstGeom>
          <a:noFill/>
          <a:ln>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11" name="Ovale 10"/>
          <p:cNvSpPr/>
          <p:nvPr/>
        </p:nvSpPr>
        <p:spPr>
          <a:xfrm>
            <a:off x="237250" y="3310538"/>
            <a:ext cx="1008112" cy="1014298"/>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197" name="Picture 5" descr="Wheat b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8" y="3496132"/>
            <a:ext cx="598676" cy="643110"/>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a destra con strisce 4"/>
          <p:cNvSpPr/>
          <p:nvPr/>
        </p:nvSpPr>
        <p:spPr>
          <a:xfrm flipH="1">
            <a:off x="4251679" y="1816218"/>
            <a:ext cx="720080" cy="576064"/>
          </a:xfrm>
          <a:prstGeom prst="striped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con strisce 13"/>
          <p:cNvSpPr/>
          <p:nvPr/>
        </p:nvSpPr>
        <p:spPr>
          <a:xfrm flipH="1">
            <a:off x="4251679" y="3679864"/>
            <a:ext cx="720080" cy="576064"/>
          </a:xfrm>
          <a:prstGeom prst="striped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392977" y="5243952"/>
            <a:ext cx="1081780" cy="103949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latin typeface="expressions of the soul" panose="02000603000000000000" pitchFamily="2" charset="0"/>
                <a:ea typeface="expressions of the soul" panose="02000603000000000000" pitchFamily="2" charset="0"/>
              </a:rPr>
              <a:t>90%</a:t>
            </a:r>
            <a:endParaRPr lang="it-IT" sz="2400" b="1" dirty="0">
              <a:solidFill>
                <a:schemeClr val="tx1"/>
              </a:solidFill>
              <a:latin typeface="expressions of the soul" panose="02000603000000000000" pitchFamily="2" charset="0"/>
              <a:ea typeface="expressions of the soul" panose="02000603000000000000" pitchFamily="2" charset="0"/>
            </a:endParaRPr>
          </a:p>
        </p:txBody>
      </p:sp>
      <p:sp>
        <p:nvSpPr>
          <p:cNvPr id="16" name="Ovale 15"/>
          <p:cNvSpPr/>
          <p:nvPr/>
        </p:nvSpPr>
        <p:spPr>
          <a:xfrm>
            <a:off x="3334030" y="5270003"/>
            <a:ext cx="1008112" cy="1014298"/>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latin typeface="expressions of the soul" panose="02000603000000000000" pitchFamily="2" charset="0"/>
                <a:ea typeface="expressions of the soul" panose="02000603000000000000" pitchFamily="2" charset="0"/>
              </a:rPr>
              <a:t>99%</a:t>
            </a:r>
            <a:endParaRPr lang="it-IT" sz="2400" b="1" dirty="0">
              <a:solidFill>
                <a:schemeClr val="tx1"/>
              </a:solidFill>
              <a:latin typeface="expressions of the soul" panose="02000603000000000000" pitchFamily="2" charset="0"/>
              <a:ea typeface="expressions of the soul" panose="02000603000000000000" pitchFamily="2" charset="0"/>
            </a:endParaRPr>
          </a:p>
        </p:txBody>
      </p:sp>
      <p:sp>
        <p:nvSpPr>
          <p:cNvPr id="17" name="Ovale 16"/>
          <p:cNvSpPr/>
          <p:nvPr/>
        </p:nvSpPr>
        <p:spPr>
          <a:xfrm>
            <a:off x="6300192" y="5256551"/>
            <a:ext cx="1008112" cy="1014298"/>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latin typeface="expressions of the soul" panose="02000603000000000000" pitchFamily="2" charset="0"/>
                <a:ea typeface="expressions of the soul" panose="02000603000000000000" pitchFamily="2" charset="0"/>
              </a:rPr>
              <a:t>100%</a:t>
            </a:r>
            <a:endParaRPr lang="it-IT" sz="2400" b="1" dirty="0">
              <a:solidFill>
                <a:schemeClr val="tx1"/>
              </a:solidFill>
              <a:latin typeface="expressions of the soul" panose="02000603000000000000" pitchFamily="2" charset="0"/>
              <a:ea typeface="expressions of the soul" panose="02000603000000000000" pitchFamily="2" charset="0"/>
            </a:endParaRPr>
          </a:p>
        </p:txBody>
      </p:sp>
      <p:sp>
        <p:nvSpPr>
          <p:cNvPr id="7" name="CasellaDiTesto 6"/>
          <p:cNvSpPr txBox="1"/>
          <p:nvPr/>
        </p:nvSpPr>
        <p:spPr>
          <a:xfrm>
            <a:off x="1547664" y="5746532"/>
            <a:ext cx="1642350" cy="461665"/>
          </a:xfrm>
          <a:prstGeom prst="rect">
            <a:avLst/>
          </a:prstGeom>
          <a:noFill/>
        </p:spPr>
        <p:txBody>
          <a:bodyPr wrap="square" rtlCol="0">
            <a:spAutoFit/>
          </a:bodyPr>
          <a:lstStyle/>
          <a:p>
            <a:r>
              <a:rPr lang="it-IT" sz="2400" b="1" spc="300" dirty="0" smtClean="0">
                <a:latin typeface="expressions of the soul" panose="02000603000000000000" pitchFamily="2" charset="0"/>
                <a:ea typeface="expressions of the soul" panose="02000603000000000000" pitchFamily="2" charset="0"/>
              </a:rPr>
              <a:t>proteine</a:t>
            </a:r>
            <a:endParaRPr lang="it-IT" sz="2400" b="1" spc="300" dirty="0">
              <a:latin typeface="expressions of the soul" panose="02000603000000000000" pitchFamily="2" charset="0"/>
              <a:ea typeface="expressions of the soul" panose="02000603000000000000" pitchFamily="2" charset="0"/>
            </a:endParaRPr>
          </a:p>
        </p:txBody>
      </p:sp>
      <p:sp>
        <p:nvSpPr>
          <p:cNvPr id="19" name="CasellaDiTesto 18"/>
          <p:cNvSpPr txBox="1"/>
          <p:nvPr/>
        </p:nvSpPr>
        <p:spPr>
          <a:xfrm>
            <a:off x="4248868" y="5746532"/>
            <a:ext cx="2165862" cy="461665"/>
          </a:xfrm>
          <a:prstGeom prst="rect">
            <a:avLst/>
          </a:prstGeom>
          <a:noFill/>
        </p:spPr>
        <p:txBody>
          <a:bodyPr wrap="square" rtlCol="0">
            <a:spAutoFit/>
          </a:bodyPr>
          <a:lstStyle/>
          <a:p>
            <a:r>
              <a:rPr lang="it-IT" sz="2400" b="1" spc="300" dirty="0" smtClean="0">
                <a:latin typeface="expressions of the soul" panose="02000603000000000000" pitchFamily="2" charset="0"/>
                <a:ea typeface="expressions of the soul" panose="02000603000000000000" pitchFamily="2" charset="0"/>
              </a:rPr>
              <a:t> carboidrati</a:t>
            </a:r>
            <a:endParaRPr lang="it-IT" sz="2400" b="1" spc="300" dirty="0">
              <a:latin typeface="expressions of the soul" panose="02000603000000000000" pitchFamily="2" charset="0"/>
              <a:ea typeface="expressions of the soul" panose="02000603000000000000" pitchFamily="2" charset="0"/>
            </a:endParaRPr>
          </a:p>
        </p:txBody>
      </p:sp>
      <p:sp>
        <p:nvSpPr>
          <p:cNvPr id="21" name="CasellaDiTesto 20"/>
          <p:cNvSpPr txBox="1"/>
          <p:nvPr/>
        </p:nvSpPr>
        <p:spPr>
          <a:xfrm>
            <a:off x="7452320" y="5763700"/>
            <a:ext cx="1440160" cy="461665"/>
          </a:xfrm>
          <a:prstGeom prst="rect">
            <a:avLst/>
          </a:prstGeom>
          <a:noFill/>
        </p:spPr>
        <p:txBody>
          <a:bodyPr wrap="square" rtlCol="0">
            <a:spAutoFit/>
          </a:bodyPr>
          <a:lstStyle/>
          <a:p>
            <a:r>
              <a:rPr lang="it-IT" sz="2400" b="1" spc="300" dirty="0" smtClean="0">
                <a:latin typeface="expressions of the soul" panose="02000603000000000000" pitchFamily="2" charset="0"/>
                <a:ea typeface="expressions of the soul" panose="02000603000000000000" pitchFamily="2" charset="0"/>
              </a:rPr>
              <a:t>fibre</a:t>
            </a:r>
            <a:endParaRPr lang="it-IT" sz="2400" b="1"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169106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1138" t="4200" r="3101" b="10750"/>
          <a:stretch/>
        </p:blipFill>
        <p:spPr>
          <a:xfrm>
            <a:off x="0" y="188640"/>
            <a:ext cx="8961003" cy="6120680"/>
          </a:xfrm>
          <a:prstGeom prst="rect">
            <a:avLst/>
          </a:prstGeom>
        </p:spPr>
      </p:pic>
      <p:sp>
        <p:nvSpPr>
          <p:cNvPr id="5" name="CasellaDiTesto 4"/>
          <p:cNvSpPr txBox="1"/>
          <p:nvPr/>
        </p:nvSpPr>
        <p:spPr>
          <a:xfrm>
            <a:off x="340041" y="6323219"/>
            <a:ext cx="8280920" cy="369332"/>
          </a:xfrm>
          <a:prstGeom prst="rect">
            <a:avLst/>
          </a:prstGeom>
          <a:noFill/>
        </p:spPr>
        <p:txBody>
          <a:bodyPr wrap="square" rtlCol="0">
            <a:spAutoFit/>
          </a:bodyPr>
          <a:lstStyle/>
          <a:p>
            <a:r>
              <a:rPr lang="it-IT" dirty="0" smtClean="0"/>
              <a:t>1 goccia = 50 litri di H2O dolce per produrre quell’alimento nelle sua fasi di produzione</a:t>
            </a:r>
            <a:endParaRPr lang="it-IT" dirty="0"/>
          </a:p>
        </p:txBody>
      </p:sp>
    </p:spTree>
    <p:extLst>
      <p:ext uri="{BB962C8B-B14F-4D97-AF65-F5344CB8AC3E}">
        <p14:creationId xmlns:p14="http://schemas.microsoft.com/office/powerpoint/2010/main" val="304807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181889" y="1601504"/>
            <a:ext cx="9143999" cy="892552"/>
          </a:xfrm>
          <a:prstGeom prst="rect">
            <a:avLst/>
          </a:prstGeom>
          <a:noFill/>
        </p:spPr>
        <p:txBody>
          <a:bodyPr wrap="square" rtlCol="0">
            <a:spAutoFit/>
          </a:bodyPr>
          <a:lstStyle/>
          <a:p>
            <a:pPr algn="ctr"/>
            <a:r>
              <a:rPr lang="it-IT" sz="2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il 47 % degli italiani è</a:t>
            </a:r>
          </a:p>
          <a:p>
            <a:pPr algn="ctr"/>
            <a:r>
              <a:rPr lang="it-IT" sz="2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t>
            </a:r>
            <a:r>
              <a:rPr lang="it-IT" sz="26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analfabeta di </a:t>
            </a:r>
            <a:r>
              <a:rPr lang="it-IT" sz="2600" b="1" spc="300" dirty="0" err="1"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ritorno</a:t>
            </a:r>
            <a:r>
              <a:rPr lang="it-IT" sz="2600" b="1" spc="300" dirty="0" err="1" smtClean="0">
                <a:latin typeface="expressions of the soul" panose="02000603000000000000" pitchFamily="2" charset="0"/>
                <a:ea typeface="expressions of the soul" panose="02000603000000000000" pitchFamily="2" charset="0"/>
                <a:cs typeface="Verdana" panose="020B0604030504040204" pitchFamily="34" charset="0"/>
              </a:rPr>
              <a:t>’</a:t>
            </a:r>
            <a:r>
              <a:rPr lang="it-IT" sz="2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a:t>
            </a:r>
            <a:endParaRPr lang="it-IT" sz="26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3" name="CasellaDiTesto 2"/>
          <p:cNvSpPr txBox="1"/>
          <p:nvPr/>
        </p:nvSpPr>
        <p:spPr>
          <a:xfrm>
            <a:off x="6161330" y="2109621"/>
            <a:ext cx="2952328" cy="369332"/>
          </a:xfrm>
          <a:prstGeom prst="rect">
            <a:avLst/>
          </a:prstGeom>
          <a:noFill/>
        </p:spPr>
        <p:txBody>
          <a:bodyPr wrap="square" rtlCol="0">
            <a:spAutoFit/>
          </a:bodyPr>
          <a:lstStyle/>
          <a:p>
            <a:r>
              <a:rPr lang="it-IT" dirty="0" smtClean="0"/>
              <a:t>OECD  </a:t>
            </a:r>
            <a:r>
              <a:rPr lang="it-IT" dirty="0" err="1" smtClean="0"/>
              <a:t>Skills</a:t>
            </a:r>
            <a:r>
              <a:rPr lang="it-IT" dirty="0" smtClean="0"/>
              <a:t> Outlook 2013</a:t>
            </a:r>
            <a:endParaRPr lang="it-IT" dirty="0"/>
          </a:p>
        </p:txBody>
      </p:sp>
      <p:sp>
        <p:nvSpPr>
          <p:cNvPr id="7" name="Rettangolo 6"/>
          <p:cNvSpPr/>
          <p:nvPr/>
        </p:nvSpPr>
        <p:spPr>
          <a:xfrm>
            <a:off x="539552" y="2941312"/>
            <a:ext cx="8424936" cy="3293209"/>
          </a:xfrm>
          <a:prstGeom prst="rect">
            <a:avLst/>
          </a:prstGeom>
        </p:spPr>
        <p:txBody>
          <a:bodyPr wrap="square">
            <a:spAutoFit/>
          </a:bodyPr>
          <a:lstStyle/>
          <a:p>
            <a:r>
              <a:rPr lang="it-IT" sz="2600" spc="300" dirty="0" smtClean="0">
                <a:latin typeface="expressions of the soul" panose="02000603000000000000" pitchFamily="2" charset="0"/>
                <a:ea typeface="expressions of the soul" panose="02000603000000000000" pitchFamily="2" charset="0"/>
              </a:rPr>
              <a:t>Trovare difficoltà a comprendere un testo scritto significa cecità sociale, sordità </a:t>
            </a:r>
            <a:r>
              <a:rPr lang="it-IT" sz="2600" spc="300" dirty="0">
                <a:latin typeface="expressions of the soul" panose="02000603000000000000" pitchFamily="2" charset="0"/>
                <a:ea typeface="expressions of the soul" panose="02000603000000000000" pitchFamily="2" charset="0"/>
              </a:rPr>
              <a:t>sociale, significa l’incapacità di </a:t>
            </a:r>
            <a:r>
              <a:rPr lang="it-IT" sz="2600" spc="300" dirty="0" smtClean="0">
                <a:latin typeface="expressions of the soul" panose="02000603000000000000" pitchFamily="2" charset="0"/>
                <a:ea typeface="expressions of the soul" panose="02000603000000000000" pitchFamily="2" charset="0"/>
              </a:rPr>
              <a:t>informarsi, vuol dire essere </a:t>
            </a:r>
            <a:r>
              <a:rPr lang="it-IT" sz="26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cittadini dimezzati</a:t>
            </a:r>
            <a:r>
              <a:rPr lang="it-IT" sz="2600" spc="300" dirty="0" smtClean="0">
                <a:latin typeface="expressions of the soul" panose="02000603000000000000" pitchFamily="2" charset="0"/>
                <a:ea typeface="expressions of the soul" panose="02000603000000000000" pitchFamily="2" charset="0"/>
              </a:rPr>
              <a:t>. Tanta </a:t>
            </a:r>
            <a:r>
              <a:rPr lang="it-IT" sz="2600" spc="300" dirty="0">
                <a:latin typeface="expressions of the soul" panose="02000603000000000000" pitchFamily="2" charset="0"/>
                <a:ea typeface="expressions of the soul" panose="02000603000000000000" pitchFamily="2" charset="0"/>
              </a:rPr>
              <a:t>parte di quello che facciamo, anche nel privato quotidiano, è basato sulla </a:t>
            </a:r>
            <a:r>
              <a:rPr lang="it-IT" sz="2600" spc="300" dirty="0" smtClean="0">
                <a:latin typeface="expressions of the soul" panose="02000603000000000000" pitchFamily="2" charset="0"/>
                <a:ea typeface="expressions of the soul" panose="02000603000000000000" pitchFamily="2" charset="0"/>
              </a:rPr>
              <a:t>lettura e sulla comprensione.            </a:t>
            </a:r>
          </a:p>
          <a:p>
            <a:r>
              <a:rPr lang="it-IT" sz="2600" spc="300" dirty="0">
                <a:latin typeface="expressions of the soul" panose="02000603000000000000" pitchFamily="2" charset="0"/>
                <a:ea typeface="expressions of the soul" panose="02000603000000000000" pitchFamily="2" charset="0"/>
              </a:rPr>
              <a:t> </a:t>
            </a:r>
            <a:r>
              <a:rPr lang="it-IT" sz="2600" spc="300" dirty="0" smtClean="0">
                <a:latin typeface="expressions of the soul" panose="02000603000000000000" pitchFamily="2" charset="0"/>
                <a:ea typeface="expressions of the soul" panose="02000603000000000000" pitchFamily="2" charset="0"/>
              </a:rPr>
              <a:t>                                     (Tullio De Mauro, 					  	         linguista)</a:t>
            </a:r>
            <a:endParaRPr lang="it-IT" sz="2600" spc="300" dirty="0">
              <a:latin typeface="expressions of the soul" panose="02000603000000000000" pitchFamily="2" charset="0"/>
              <a:ea typeface="expressions of the soul" panose="02000603000000000000" pitchFamily="2" charset="0"/>
            </a:endParaRPr>
          </a:p>
        </p:txBody>
      </p:sp>
      <p:sp>
        <p:nvSpPr>
          <p:cNvPr id="17" name="CasellaDiTesto 16"/>
          <p:cNvSpPr txBox="1"/>
          <p:nvPr/>
        </p:nvSpPr>
        <p:spPr>
          <a:xfrm>
            <a:off x="29472" y="432239"/>
            <a:ext cx="9143999"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DEFICIT CULTURALE</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 ITALIANO</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Tree>
    <p:extLst>
      <p:ext uri="{BB962C8B-B14F-4D97-AF65-F5344CB8AC3E}">
        <p14:creationId xmlns:p14="http://schemas.microsoft.com/office/powerpoint/2010/main" val="2324312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8520" y="232397"/>
            <a:ext cx="9252520" cy="1938992"/>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CONSEGUENZE PER LE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POPOLAZIONI POVERE </a:t>
            </a: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DEL TERZO E QUARTO MONDO</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pic>
        <p:nvPicPr>
          <p:cNvPr id="9218" name="Picture 2" descr="Wheat grain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685" y="3098327"/>
            <a:ext cx="1082064" cy="954763"/>
          </a:xfrm>
          <a:prstGeom prst="rect">
            <a:avLst/>
          </a:prstGeom>
          <a:noFill/>
          <a:extLst>
            <a:ext uri="{909E8E84-426E-40DD-AFC4-6F175D3DCCD1}">
              <a14:hiddenFill xmlns:a14="http://schemas.microsoft.com/office/drawing/2010/main">
                <a:solidFill>
                  <a:srgbClr val="FFFFFF"/>
                </a:solidFill>
              </a14:hiddenFill>
            </a:ext>
          </a:extLst>
        </p:spPr>
      </p:pic>
      <p:sp>
        <p:nvSpPr>
          <p:cNvPr id="4" name="Freccia circolare in giù 3"/>
          <p:cNvSpPr/>
          <p:nvPr/>
        </p:nvSpPr>
        <p:spPr>
          <a:xfrm>
            <a:off x="1449754" y="2590011"/>
            <a:ext cx="1256404" cy="4707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9220" name="Picture 4" descr="Meat pie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171" y="3119993"/>
            <a:ext cx="806305" cy="8063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ow silhouet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839" y="3002969"/>
            <a:ext cx="1027087" cy="1027087"/>
          </a:xfrm>
          <a:prstGeom prst="rect">
            <a:avLst/>
          </a:prstGeom>
          <a:noFill/>
          <a:extLst>
            <a:ext uri="{909E8E84-426E-40DD-AFC4-6F175D3DCCD1}">
              <a14:hiddenFill xmlns:a14="http://schemas.microsoft.com/office/drawing/2010/main">
                <a:solidFill>
                  <a:srgbClr val="FFFFFF"/>
                </a:solidFill>
              </a14:hiddenFill>
            </a:ext>
          </a:extLst>
        </p:spPr>
      </p:pic>
      <p:sp>
        <p:nvSpPr>
          <p:cNvPr id="8" name="Freccia circolare in giù 7"/>
          <p:cNvSpPr/>
          <p:nvPr/>
        </p:nvSpPr>
        <p:spPr>
          <a:xfrm>
            <a:off x="3843101" y="2586868"/>
            <a:ext cx="1256404" cy="4376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in giù 8"/>
          <p:cNvSpPr/>
          <p:nvPr/>
        </p:nvSpPr>
        <p:spPr>
          <a:xfrm>
            <a:off x="6014251" y="2599137"/>
            <a:ext cx="1256404" cy="46163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9224"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7315" y="2654324"/>
            <a:ext cx="740436" cy="74043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About 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0695" y="3415479"/>
            <a:ext cx="707520" cy="414563"/>
          </a:xfrm>
          <a:prstGeom prst="rect">
            <a:avLst/>
          </a:prstGeom>
          <a:noFill/>
          <a:extLst>
            <a:ext uri="{909E8E84-426E-40DD-AFC4-6F175D3DCCD1}">
              <a14:hiddenFill xmlns:a14="http://schemas.microsoft.com/office/drawing/2010/main">
                <a:solidFill>
                  <a:srgbClr val="FFFFFF"/>
                </a:solidFill>
              </a14:hiddenFill>
            </a:ext>
          </a:extLst>
        </p:spPr>
      </p:pic>
      <p:sp>
        <p:nvSpPr>
          <p:cNvPr id="64" name="CasellaDiTesto 63"/>
          <p:cNvSpPr txBox="1"/>
          <p:nvPr/>
        </p:nvSpPr>
        <p:spPr>
          <a:xfrm>
            <a:off x="6929940" y="5074132"/>
            <a:ext cx="2169697" cy="784830"/>
          </a:xfrm>
          <a:prstGeom prst="rect">
            <a:avLst/>
          </a:prstGeom>
          <a:noFill/>
        </p:spPr>
        <p:txBody>
          <a:bodyPr wrap="none" rtlCol="0">
            <a:spAutoFit/>
          </a:bodyPr>
          <a:lstStyle/>
          <a:p>
            <a:r>
              <a:rPr lang="en-US" sz="1500" i="1" dirty="0" smtClean="0"/>
              <a:t>“Existing </a:t>
            </a:r>
            <a:r>
              <a:rPr lang="en-US" sz="1500" i="1" dirty="0"/>
              <a:t>Cropland Could </a:t>
            </a:r>
            <a:endParaRPr lang="en-US" sz="1500" i="1" dirty="0" smtClean="0"/>
          </a:p>
          <a:p>
            <a:r>
              <a:rPr lang="en-US" sz="1500" i="1" dirty="0" smtClean="0"/>
              <a:t>  Feed </a:t>
            </a:r>
            <a:r>
              <a:rPr lang="en-US" sz="1500" i="1" dirty="0"/>
              <a:t>4 </a:t>
            </a:r>
            <a:r>
              <a:rPr lang="en-US" sz="1500" i="1" dirty="0" smtClean="0"/>
              <a:t>Billion More”</a:t>
            </a:r>
            <a:br>
              <a:rPr lang="en-US" sz="1500" i="1" dirty="0" smtClean="0"/>
            </a:br>
            <a:r>
              <a:rPr lang="en-US" sz="1500" i="1" dirty="0" smtClean="0"/>
              <a:t>(</a:t>
            </a:r>
            <a:r>
              <a:rPr lang="it-IT" sz="1500" i="1" dirty="0" err="1"/>
              <a:t>University</a:t>
            </a:r>
            <a:r>
              <a:rPr lang="it-IT" sz="1500" i="1" dirty="0"/>
              <a:t> of </a:t>
            </a:r>
            <a:r>
              <a:rPr lang="it-IT" sz="1500" i="1" dirty="0" smtClean="0"/>
              <a:t>Minnesota)</a:t>
            </a:r>
            <a:endParaRPr lang="it-IT" sz="1500" i="1" dirty="0">
              <a:latin typeface="expressions of the soul" panose="02000603000000000000" pitchFamily="2" charset="0"/>
              <a:ea typeface="expressions of the soul" panose="02000603000000000000" pitchFamily="2" charset="0"/>
            </a:endParaRPr>
          </a:p>
        </p:txBody>
      </p:sp>
      <p:pic>
        <p:nvPicPr>
          <p:cNvPr id="33" name="Picture 2" descr="Wheat grain close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487" y="5360925"/>
            <a:ext cx="976899" cy="861970"/>
          </a:xfrm>
          <a:prstGeom prst="rect">
            <a:avLst/>
          </a:prstGeom>
          <a:noFill/>
          <a:extLst>
            <a:ext uri="{909E8E84-426E-40DD-AFC4-6F175D3DCCD1}">
              <a14:hiddenFill xmlns:a14="http://schemas.microsoft.com/office/drawing/2010/main">
                <a:solidFill>
                  <a:srgbClr val="FFFFFF"/>
                </a:solidFill>
              </a14:hiddenFill>
            </a:ext>
          </a:extLst>
        </p:spPr>
      </p:pic>
      <p:sp>
        <p:nvSpPr>
          <p:cNvPr id="34" name="Freccia circolare in giù 33"/>
          <p:cNvSpPr/>
          <p:nvPr/>
        </p:nvSpPr>
        <p:spPr>
          <a:xfrm>
            <a:off x="2010420" y="4747900"/>
            <a:ext cx="1256404" cy="4707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35"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8364" y="4848441"/>
            <a:ext cx="740436" cy="7404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About 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1744" y="5609596"/>
            <a:ext cx="707520" cy="414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2332" y="4859068"/>
            <a:ext cx="740436" cy="7404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About 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9533" y="5609596"/>
            <a:ext cx="707520" cy="4145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4869160"/>
            <a:ext cx="740436" cy="7404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About 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2354" y="5599504"/>
            <a:ext cx="707520" cy="4145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7341" y="4848441"/>
            <a:ext cx="740436" cy="74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62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4" name="CasellaDiTesto 43"/>
          <p:cNvSpPr txBox="1"/>
          <p:nvPr/>
        </p:nvSpPr>
        <p:spPr>
          <a:xfrm>
            <a:off x="7133314" y="489506"/>
            <a:ext cx="1547218" cy="400110"/>
          </a:xfrm>
          <a:prstGeom prst="rect">
            <a:avLst/>
          </a:prstGeom>
          <a:noFill/>
        </p:spPr>
        <p:txBody>
          <a:bodyPr wrap="none" rtlCol="0">
            <a:spAutoFit/>
          </a:bodyPr>
          <a:lstStyle/>
          <a:p>
            <a:r>
              <a:rPr lang="it-IT" sz="2000" dirty="0" smtClean="0">
                <a:latin typeface="expressions of the soul" panose="02000603000000000000" pitchFamily="2" charset="0"/>
                <a:ea typeface="expressions of the soul" panose="02000603000000000000" pitchFamily="2" charset="0"/>
              </a:rPr>
              <a:t>(F.M. Lappè 1971)</a:t>
            </a:r>
            <a:endParaRPr lang="it-IT" sz="2000" dirty="0">
              <a:latin typeface="expressions of the soul" panose="02000603000000000000" pitchFamily="2" charset="0"/>
              <a:ea typeface="expressions of the soul" panose="02000603000000000000" pitchFamily="2" charset="0"/>
            </a:endParaRPr>
          </a:p>
        </p:txBody>
      </p:sp>
      <p:sp>
        <p:nvSpPr>
          <p:cNvPr id="87" name="CasellaDiTesto 86"/>
          <p:cNvSpPr txBox="1"/>
          <p:nvPr/>
        </p:nvSpPr>
        <p:spPr>
          <a:xfrm>
            <a:off x="6084168" y="5085666"/>
            <a:ext cx="2745095" cy="1384995"/>
          </a:xfrm>
          <a:prstGeom prst="rect">
            <a:avLst/>
          </a:prstGeom>
          <a:noFill/>
        </p:spPr>
        <p:txBody>
          <a:bodyPr wrap="square" rtlCol="0">
            <a:spAutoFit/>
          </a:bodyPr>
          <a:lstStyle/>
          <a:p>
            <a:r>
              <a:rPr lang="it-IT" sz="2800" b="1" dirty="0" smtClean="0">
                <a:latin typeface="expressions of the soul" panose="02000603000000000000" pitchFamily="2" charset="0"/>
                <a:ea typeface="expressions of the soul" panose="02000603000000000000" pitchFamily="2" charset="0"/>
              </a:rPr>
              <a:t>1 </a:t>
            </a:r>
            <a:r>
              <a:rPr lang="it-IT" sz="2800" b="1" dirty="0">
                <a:latin typeface="expressions of the soul" panose="02000603000000000000" pitchFamily="2" charset="0"/>
                <a:ea typeface="expressions of the soul" panose="02000603000000000000" pitchFamily="2" charset="0"/>
              </a:rPr>
              <a:t>tazza di cibo al </a:t>
            </a:r>
            <a:r>
              <a:rPr lang="it-IT" sz="2800" b="1" dirty="0" smtClean="0">
                <a:latin typeface="expressions of the soul" panose="02000603000000000000" pitchFamily="2" charset="0"/>
                <a:ea typeface="expressions of the soul" panose="02000603000000000000" pitchFamily="2" charset="0"/>
              </a:rPr>
              <a:t>giorno</a:t>
            </a:r>
            <a:r>
              <a:rPr lang="it-IT" sz="2800" b="1" dirty="0">
                <a:latin typeface="expressions of the soul" panose="02000603000000000000" pitchFamily="2" charset="0"/>
                <a:ea typeface="expressions of the soul" panose="02000603000000000000" pitchFamily="2" charset="0"/>
              </a:rPr>
              <a:t> </a:t>
            </a:r>
            <a:r>
              <a:rPr lang="it-IT" sz="2800" b="1" dirty="0" smtClean="0">
                <a:latin typeface="expressions of the soul" panose="02000603000000000000" pitchFamily="2" charset="0"/>
                <a:ea typeface="expressions of the soul" panose="02000603000000000000" pitchFamily="2" charset="0"/>
              </a:rPr>
              <a:t>per tutti gli umani</a:t>
            </a:r>
          </a:p>
        </p:txBody>
      </p:sp>
      <p:sp>
        <p:nvSpPr>
          <p:cNvPr id="3" name="CasellaDiTesto 2"/>
          <p:cNvSpPr txBox="1"/>
          <p:nvPr/>
        </p:nvSpPr>
        <p:spPr>
          <a:xfrm>
            <a:off x="744609" y="465262"/>
            <a:ext cx="2413033" cy="1200329"/>
          </a:xfrm>
          <a:prstGeom prst="rect">
            <a:avLst/>
          </a:prstGeom>
          <a:noFill/>
        </p:spPr>
        <p:txBody>
          <a:bodyPr wrap="none" rtlCol="0">
            <a:spAutoFit/>
          </a:bodyPr>
          <a:lstStyle/>
          <a:p>
            <a:r>
              <a:rPr lang="it-IT" sz="2400" spc="300" dirty="0" smtClean="0">
                <a:latin typeface="expressions of the soul" panose="02000603000000000000" pitchFamily="2" charset="0"/>
                <a:ea typeface="expressions of the soul" panose="02000603000000000000" pitchFamily="2" charset="0"/>
              </a:rPr>
              <a:t>145 milioni</a:t>
            </a:r>
          </a:p>
          <a:p>
            <a:r>
              <a:rPr lang="it-IT" sz="2400" spc="300" dirty="0" smtClean="0">
                <a:latin typeface="expressions of the soul" panose="02000603000000000000" pitchFamily="2" charset="0"/>
                <a:ea typeface="expressions of the soul" panose="02000603000000000000" pitchFamily="2" charset="0"/>
              </a:rPr>
              <a:t>di tonnellate </a:t>
            </a:r>
          </a:p>
          <a:p>
            <a:r>
              <a:rPr lang="it-IT" sz="2400" spc="300" dirty="0" smtClean="0">
                <a:latin typeface="expressions of the soul" panose="02000603000000000000" pitchFamily="2" charset="0"/>
                <a:ea typeface="expressions of the soul" panose="02000603000000000000" pitchFamily="2" charset="0"/>
              </a:rPr>
              <a:t>di foraggio</a:t>
            </a:r>
            <a:endParaRPr lang="it-IT" sz="2400" spc="300" dirty="0">
              <a:latin typeface="expressions of the soul" panose="02000603000000000000" pitchFamily="2" charset="0"/>
              <a:ea typeface="expressions of the soul" panose="02000603000000000000" pitchFamily="2" charset="0"/>
            </a:endParaRPr>
          </a:p>
        </p:txBody>
      </p:sp>
      <p:sp>
        <p:nvSpPr>
          <p:cNvPr id="34" name="CasellaDiTesto 33"/>
          <p:cNvSpPr txBox="1"/>
          <p:nvPr/>
        </p:nvSpPr>
        <p:spPr>
          <a:xfrm>
            <a:off x="4111868" y="465262"/>
            <a:ext cx="2773195" cy="1200329"/>
          </a:xfrm>
          <a:prstGeom prst="rect">
            <a:avLst/>
          </a:prstGeom>
          <a:noFill/>
        </p:spPr>
        <p:txBody>
          <a:bodyPr wrap="none" rtlCol="0">
            <a:spAutoFit/>
          </a:bodyPr>
          <a:lstStyle/>
          <a:p>
            <a:r>
              <a:rPr lang="it-IT" sz="2400" spc="300" dirty="0" smtClean="0">
                <a:latin typeface="expressions of the soul" panose="02000603000000000000" pitchFamily="2" charset="0"/>
                <a:ea typeface="expressions of the soul" panose="02000603000000000000" pitchFamily="2" charset="0"/>
              </a:rPr>
              <a:t>21 milioni di </a:t>
            </a:r>
          </a:p>
          <a:p>
            <a:r>
              <a:rPr lang="it-IT" sz="2400" spc="300" dirty="0" smtClean="0">
                <a:latin typeface="expressions of the soul" panose="02000603000000000000" pitchFamily="2" charset="0"/>
                <a:ea typeface="expressions of the soul" panose="02000603000000000000" pitchFamily="2" charset="0"/>
              </a:rPr>
              <a:t>tonnellate di </a:t>
            </a:r>
          </a:p>
          <a:p>
            <a:r>
              <a:rPr lang="it-IT" sz="2400" spc="300" dirty="0" smtClean="0">
                <a:latin typeface="expressions of the soul" panose="02000603000000000000" pitchFamily="2" charset="0"/>
                <a:ea typeface="expressions of the soul" panose="02000603000000000000" pitchFamily="2" charset="0"/>
              </a:rPr>
              <a:t>carne e derivati</a:t>
            </a:r>
            <a:endParaRPr lang="it-IT" sz="2400" spc="300" dirty="0">
              <a:latin typeface="expressions of the soul" panose="02000603000000000000" pitchFamily="2" charset="0"/>
              <a:ea typeface="expressions of the soul" panose="02000603000000000000" pitchFamily="2" charset="0"/>
            </a:endParaRPr>
          </a:p>
        </p:txBody>
      </p:sp>
      <p:pic>
        <p:nvPicPr>
          <p:cNvPr id="21" name="Picture 2" descr="Wheat grain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85" y="2609137"/>
            <a:ext cx="1082064" cy="954763"/>
          </a:xfrm>
          <a:prstGeom prst="rect">
            <a:avLst/>
          </a:prstGeom>
          <a:noFill/>
          <a:extLst>
            <a:ext uri="{909E8E84-426E-40DD-AFC4-6F175D3DCCD1}">
              <a14:hiddenFill xmlns:a14="http://schemas.microsoft.com/office/drawing/2010/main">
                <a:solidFill>
                  <a:srgbClr val="FFFFFF"/>
                </a:solidFill>
              </a14:hiddenFill>
            </a:ext>
          </a:extLst>
        </p:spPr>
      </p:pic>
      <p:sp>
        <p:nvSpPr>
          <p:cNvPr id="22" name="Freccia circolare in giù 21"/>
          <p:cNvSpPr/>
          <p:nvPr/>
        </p:nvSpPr>
        <p:spPr>
          <a:xfrm>
            <a:off x="1297754" y="2100821"/>
            <a:ext cx="1256404" cy="4707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3" name="Picture 4" descr="Meat pie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7579" y="2758210"/>
            <a:ext cx="806305" cy="8063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ow silhouet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9980" y="2609137"/>
            <a:ext cx="1027087" cy="1027087"/>
          </a:xfrm>
          <a:prstGeom prst="rect">
            <a:avLst/>
          </a:prstGeom>
          <a:noFill/>
          <a:extLst>
            <a:ext uri="{909E8E84-426E-40DD-AFC4-6F175D3DCCD1}">
              <a14:hiddenFill xmlns:a14="http://schemas.microsoft.com/office/drawing/2010/main">
                <a:solidFill>
                  <a:srgbClr val="FFFFFF"/>
                </a:solidFill>
              </a14:hiddenFill>
            </a:ext>
          </a:extLst>
        </p:spPr>
      </p:pic>
      <p:sp>
        <p:nvSpPr>
          <p:cNvPr id="25" name="Freccia circolare in giù 24"/>
          <p:cNvSpPr/>
          <p:nvPr/>
        </p:nvSpPr>
        <p:spPr>
          <a:xfrm>
            <a:off x="3691101" y="2097678"/>
            <a:ext cx="1256404" cy="4376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6" name="Freccia circolare in giù 25"/>
          <p:cNvSpPr/>
          <p:nvPr/>
        </p:nvSpPr>
        <p:spPr>
          <a:xfrm>
            <a:off x="5862251" y="2109947"/>
            <a:ext cx="1256404" cy="46163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7"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2237" y="2041487"/>
            <a:ext cx="740436" cy="7404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About 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2237" y="2879236"/>
            <a:ext cx="707520" cy="414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Food suppl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419" y="5195974"/>
            <a:ext cx="959243" cy="9592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Rice bowl silhouette with chopsticks side vie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0891" y="5263857"/>
            <a:ext cx="891360" cy="891360"/>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p:cNvSpPr txBox="1"/>
          <p:nvPr/>
        </p:nvSpPr>
        <p:spPr>
          <a:xfrm>
            <a:off x="1767749" y="5074204"/>
            <a:ext cx="2218877" cy="1384995"/>
          </a:xfrm>
          <a:prstGeom prst="rect">
            <a:avLst/>
          </a:prstGeom>
          <a:noFill/>
        </p:spPr>
        <p:txBody>
          <a:bodyPr wrap="none" rtlCol="0">
            <a:spAutoFit/>
          </a:bodyPr>
          <a:lstStyle/>
          <a:p>
            <a:r>
              <a:rPr lang="it-IT" sz="2800" b="1" dirty="0">
                <a:latin typeface="expressions of the soul" panose="02000603000000000000" pitchFamily="2" charset="0"/>
                <a:ea typeface="expressions of the soul" panose="02000603000000000000" pitchFamily="2" charset="0"/>
              </a:rPr>
              <a:t>124 milioni </a:t>
            </a:r>
          </a:p>
          <a:p>
            <a:r>
              <a:rPr lang="it-IT" sz="2800" b="1" dirty="0">
                <a:latin typeface="expressions of the soul" panose="02000603000000000000" pitchFamily="2" charset="0"/>
                <a:ea typeface="expressions of the soul" panose="02000603000000000000" pitchFamily="2" charset="0"/>
              </a:rPr>
              <a:t>di </a:t>
            </a:r>
            <a:r>
              <a:rPr lang="it-IT" sz="2800" b="1" dirty="0" smtClean="0">
                <a:latin typeface="expressions of the soul" panose="02000603000000000000" pitchFamily="2" charset="0"/>
                <a:ea typeface="expressions of the soul" panose="02000603000000000000" pitchFamily="2" charset="0"/>
              </a:rPr>
              <a:t>tonnellate di</a:t>
            </a:r>
          </a:p>
          <a:p>
            <a:r>
              <a:rPr lang="it-IT" sz="2800" b="1" dirty="0" smtClean="0">
                <a:latin typeface="expressions of the soul" panose="02000603000000000000" pitchFamily="2" charset="0"/>
                <a:ea typeface="expressions of the soul" panose="02000603000000000000" pitchFamily="2" charset="0"/>
              </a:rPr>
              <a:t>cibo non sprecato</a:t>
            </a:r>
            <a:endParaRPr lang="it-IT" sz="2800" dirty="0"/>
          </a:p>
        </p:txBody>
      </p:sp>
      <p:sp>
        <p:nvSpPr>
          <p:cNvPr id="35" name="CasellaDiTesto 34"/>
          <p:cNvSpPr txBox="1"/>
          <p:nvPr/>
        </p:nvSpPr>
        <p:spPr>
          <a:xfrm>
            <a:off x="4027115" y="5130007"/>
            <a:ext cx="584375" cy="1323439"/>
          </a:xfrm>
          <a:prstGeom prst="rect">
            <a:avLst/>
          </a:prstGeom>
          <a:noFill/>
        </p:spPr>
        <p:txBody>
          <a:bodyPr wrap="square" rtlCol="0">
            <a:spAutoFit/>
          </a:bodyPr>
          <a:lstStyle/>
          <a:p>
            <a:r>
              <a:rPr lang="it-IT" sz="8000" b="1" dirty="0" smtClean="0">
                <a:latin typeface="expressions of the soul" panose="02000603000000000000" pitchFamily="2" charset="0"/>
                <a:ea typeface="expressions of the soul" panose="02000603000000000000" pitchFamily="2" charset="0"/>
              </a:rPr>
              <a:t>=</a:t>
            </a:r>
            <a:endParaRPr lang="it-IT" sz="8000" b="1" dirty="0">
              <a:latin typeface="expressions of the soul" panose="02000603000000000000" pitchFamily="2" charset="0"/>
              <a:ea typeface="expressions of the soul" panose="02000603000000000000" pitchFamily="2" charset="0"/>
            </a:endParaRPr>
          </a:p>
        </p:txBody>
      </p:sp>
      <p:pic>
        <p:nvPicPr>
          <p:cNvPr id="36"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9839" y="1970545"/>
            <a:ext cx="740436" cy="7404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US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1988840"/>
            <a:ext cx="740436" cy="740436"/>
          </a:xfrm>
          <a:prstGeom prst="rect">
            <a:avLst/>
          </a:prstGeom>
          <a:noFill/>
          <a:extLst>
            <a:ext uri="{909E8E84-426E-40DD-AFC4-6F175D3DCCD1}">
              <a14:hiddenFill xmlns:a14="http://schemas.microsoft.com/office/drawing/2010/main">
                <a:solidFill>
                  <a:srgbClr val="FFFFFF"/>
                </a:solidFill>
              </a14:hiddenFill>
            </a:ext>
          </a:extLst>
        </p:spPr>
      </p:pic>
      <p:sp>
        <p:nvSpPr>
          <p:cNvPr id="38" name="Freccia in giù 37"/>
          <p:cNvSpPr/>
          <p:nvPr/>
        </p:nvSpPr>
        <p:spPr>
          <a:xfrm>
            <a:off x="1849220" y="2820040"/>
            <a:ext cx="153474" cy="2292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41726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260648"/>
            <a:ext cx="9144000" cy="4355038"/>
          </a:xfrm>
          <a:prstGeom prst="rect">
            <a:avLst/>
          </a:prstGeom>
          <a:noFill/>
        </p:spPr>
        <p:txBody>
          <a:bodyPr wrap="square" rtlCol="0">
            <a:spAutoFit/>
          </a:bodyPr>
          <a:lstStyle/>
          <a:p>
            <a:r>
              <a:rPr lang="it-IT" sz="2500" dirty="0" smtClean="0">
                <a:latin typeface="expressions of the soul" panose="02000603000000000000" pitchFamily="2" charset="0"/>
                <a:ea typeface="expressions of the soul" panose="02000603000000000000" pitchFamily="2" charset="0"/>
              </a:rPr>
              <a:t>I consumatori </a:t>
            </a:r>
            <a:r>
              <a:rPr lang="it-IT" sz="2500" dirty="0">
                <a:latin typeface="expressions of the soul" panose="02000603000000000000" pitchFamily="2" charset="0"/>
                <a:ea typeface="expressions of the soul" panose="02000603000000000000" pitchFamily="2" charset="0"/>
              </a:rPr>
              <a:t>dei paesi ricchi sprecano quasi la stessa quantità di cibo (222 milioni di tonnellate) dell’intera produzione alimentare netta dell’Africa sub-sahariana (230 milioni di tonnellate). </a:t>
            </a:r>
            <a:endParaRPr lang="it-IT" sz="2500" dirty="0" smtClean="0">
              <a:latin typeface="expressions of the soul" panose="02000603000000000000" pitchFamily="2" charset="0"/>
              <a:ea typeface="expressions of the soul" panose="02000603000000000000" pitchFamily="2" charset="0"/>
            </a:endParaRPr>
          </a:p>
          <a:p>
            <a:r>
              <a:rPr lang="it-IT" sz="2500" dirty="0" smtClean="0">
                <a:latin typeface="expressions of the soul" panose="02000603000000000000" pitchFamily="2" charset="0"/>
                <a:ea typeface="expressions of the soul" panose="02000603000000000000" pitchFamily="2" charset="0"/>
              </a:rPr>
              <a:t>Nei </a:t>
            </a:r>
            <a:r>
              <a:rPr lang="it-IT" sz="2500" dirty="0">
                <a:latin typeface="expressions of the soul" panose="02000603000000000000" pitchFamily="2" charset="0"/>
                <a:ea typeface="expressions of the soul" panose="02000603000000000000" pitchFamily="2" charset="0"/>
              </a:rPr>
              <a:t>paesi </a:t>
            </a:r>
            <a:r>
              <a:rPr lang="it-IT" sz="2500" dirty="0" smtClean="0">
                <a:latin typeface="expressions of the soul" panose="02000603000000000000" pitchFamily="2" charset="0"/>
                <a:ea typeface="expressions of the soul" panose="02000603000000000000" pitchFamily="2" charset="0"/>
              </a:rPr>
              <a:t>industrializzati </a:t>
            </a:r>
            <a:r>
              <a:rPr lang="it-IT" sz="2500" dirty="0">
                <a:latin typeface="expressions of the soul" panose="02000603000000000000" pitchFamily="2" charset="0"/>
                <a:ea typeface="expressions of the soul" panose="02000603000000000000" pitchFamily="2" charset="0"/>
              </a:rPr>
              <a:t>gli sprechi di cibo avvengono soprattutto al livello della vendita e del consumo: </a:t>
            </a:r>
            <a:r>
              <a:rPr lang="it-IT" sz="2500" b="1" u="sng" dirty="0">
                <a:latin typeface="expressions of the soul" panose="02000603000000000000" pitchFamily="2" charset="0"/>
                <a:ea typeface="expressions of the soul" panose="02000603000000000000" pitchFamily="2" charset="0"/>
              </a:rPr>
              <a:t>più del 40%</a:t>
            </a:r>
            <a:r>
              <a:rPr lang="it-IT" sz="2500" b="1" dirty="0">
                <a:latin typeface="expressions of the soul" panose="02000603000000000000" pitchFamily="2" charset="0"/>
                <a:ea typeface="expressions of the soul" panose="02000603000000000000" pitchFamily="2" charset="0"/>
              </a:rPr>
              <a:t> </a:t>
            </a:r>
            <a:r>
              <a:rPr lang="it-IT" sz="2500" dirty="0">
                <a:latin typeface="expressions of the soul" panose="02000603000000000000" pitchFamily="2" charset="0"/>
                <a:ea typeface="expressions of the soul" panose="02000603000000000000" pitchFamily="2" charset="0"/>
              </a:rPr>
              <a:t>delle perdite avviene a livello di rivenditore e di consumatore. </a:t>
            </a:r>
            <a:endParaRPr lang="it-IT" sz="2500" dirty="0" smtClean="0">
              <a:latin typeface="expressions of the soul" panose="02000603000000000000" pitchFamily="2" charset="0"/>
              <a:ea typeface="expressions of the soul" panose="02000603000000000000" pitchFamily="2" charset="0"/>
            </a:endParaRPr>
          </a:p>
          <a:p>
            <a:r>
              <a:rPr lang="it-IT" sz="2500" dirty="0" smtClean="0">
                <a:latin typeface="expressions of the soul" panose="02000603000000000000" pitchFamily="2" charset="0"/>
                <a:ea typeface="expressions of the soul" panose="02000603000000000000" pitchFamily="2" charset="0"/>
              </a:rPr>
              <a:t>Il </a:t>
            </a:r>
            <a:r>
              <a:rPr lang="it-IT" sz="2500" dirty="0">
                <a:latin typeface="expressions of the soul" panose="02000603000000000000" pitchFamily="2" charset="0"/>
                <a:ea typeface="expressions of the soul" panose="02000603000000000000" pitchFamily="2" charset="0"/>
              </a:rPr>
              <a:t>valore pro-capite degli sprechi alimentari per consumatore in Europa e in Nord America si aggira tra i 95 e i 115 chilogrammi </a:t>
            </a:r>
            <a:r>
              <a:rPr lang="it-IT" sz="2500" dirty="0" smtClean="0">
                <a:latin typeface="expressions of the soul" panose="02000603000000000000" pitchFamily="2" charset="0"/>
                <a:ea typeface="expressions of the soul" panose="02000603000000000000" pitchFamily="2" charset="0"/>
              </a:rPr>
              <a:t>l’anno.</a:t>
            </a:r>
          </a:p>
          <a:p>
            <a:r>
              <a:rPr lang="en-US" sz="2400" dirty="0">
                <a:latin typeface="expressions of the soul" panose="02000603000000000000" pitchFamily="2" charset="0"/>
                <a:ea typeface="expressions of the soul" panose="02000603000000000000" pitchFamily="2" charset="0"/>
              </a:rPr>
              <a:t> </a:t>
            </a:r>
            <a:endParaRPr lang="it-IT" sz="2400" dirty="0">
              <a:latin typeface="expressions of the soul" panose="02000603000000000000" pitchFamily="2" charset="0"/>
              <a:ea typeface="expressions of the soul" panose="02000603000000000000" pitchFamily="2" charset="0"/>
            </a:endParaRPr>
          </a:p>
          <a:p>
            <a:r>
              <a:rPr lang="en-US" sz="2400" dirty="0">
                <a:latin typeface="expressions of the soul" panose="02000603000000000000" pitchFamily="2" charset="0"/>
                <a:ea typeface="expressions of the soul" panose="02000603000000000000" pitchFamily="2" charset="0"/>
              </a:rPr>
              <a:t>FAO. 2011. Global food losses and food </a:t>
            </a:r>
            <a:r>
              <a:rPr lang="en-US" sz="2400" dirty="0" smtClean="0">
                <a:latin typeface="expressions of the soul" panose="02000603000000000000" pitchFamily="2" charset="0"/>
                <a:ea typeface="expressions of the soul" panose="02000603000000000000" pitchFamily="2" charset="0"/>
              </a:rPr>
              <a:t>waste</a:t>
            </a:r>
            <a:endParaRPr lang="it-IT" sz="2400" dirty="0">
              <a:latin typeface="expressions of the soul" panose="02000603000000000000" pitchFamily="2" charset="0"/>
              <a:ea typeface="expressions of the soul" panose="02000603000000000000" pitchFamily="2" charset="0"/>
            </a:endParaRPr>
          </a:p>
          <a:p>
            <a:r>
              <a:rPr lang="en-US" dirty="0"/>
              <a:t> </a:t>
            </a:r>
            <a:endParaRPr lang="it-IT" dirty="0"/>
          </a:p>
          <a:p>
            <a:r>
              <a:rPr lang="en-US" dirty="0"/>
              <a:t> </a:t>
            </a:r>
            <a:endParaRPr lang="it-IT" dirty="0"/>
          </a:p>
          <a:p>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225" y="3861047"/>
            <a:ext cx="4046263" cy="2625803"/>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53" y="3861048"/>
            <a:ext cx="4426847" cy="2625803"/>
          </a:xfrm>
          <a:prstGeom prst="rect">
            <a:avLst/>
          </a:prstGeom>
        </p:spPr>
      </p:pic>
    </p:spTree>
    <p:extLst>
      <p:ext uri="{BB962C8B-B14F-4D97-AF65-F5344CB8AC3E}">
        <p14:creationId xmlns:p14="http://schemas.microsoft.com/office/powerpoint/2010/main" val="2096516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260648"/>
            <a:ext cx="9144000" cy="707886"/>
          </a:xfrm>
          <a:prstGeom prst="rect">
            <a:avLst/>
          </a:prstGeom>
          <a:noFill/>
        </p:spPr>
        <p:txBody>
          <a:bodyPr wrap="square" rtlCol="0">
            <a:spAutoFit/>
          </a:bodyPr>
          <a:lstStyle/>
          <a:p>
            <a:pPr algn="ct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DISBOSCAMENTO</a:t>
            </a: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E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DESERTIFICAZIONE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graphicFrame>
        <p:nvGraphicFramePr>
          <p:cNvPr id="9" name="Grafico 8"/>
          <p:cNvGraphicFramePr/>
          <p:nvPr>
            <p:extLst>
              <p:ext uri="{D42A27DB-BD31-4B8C-83A1-F6EECF244321}">
                <p14:modId xmlns:p14="http://schemas.microsoft.com/office/powerpoint/2010/main" val="1248104160"/>
              </p:ext>
            </p:extLst>
          </p:nvPr>
        </p:nvGraphicFramePr>
        <p:xfrm>
          <a:off x="3635896" y="1196752"/>
          <a:ext cx="5256584" cy="5066625"/>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p:cNvSpPr txBox="1"/>
          <p:nvPr/>
        </p:nvSpPr>
        <p:spPr>
          <a:xfrm>
            <a:off x="1432668" y="1714294"/>
            <a:ext cx="1584088" cy="400110"/>
          </a:xfrm>
          <a:prstGeom prst="rect">
            <a:avLst/>
          </a:prstGeom>
          <a:noFill/>
        </p:spPr>
        <p:txBody>
          <a:bodyPr wrap="none" rtlCol="0">
            <a:spAutoFit/>
          </a:bodyPr>
          <a:lstStyle/>
          <a:p>
            <a:r>
              <a:rPr lang="it-IT" sz="2000" b="1" spc="300" dirty="0" smtClean="0">
                <a:latin typeface="expressions of the soul" panose="02000603000000000000" pitchFamily="2" charset="0"/>
                <a:ea typeface="expressions of the soul" panose="02000603000000000000" pitchFamily="2" charset="0"/>
              </a:rPr>
              <a:t>Ogni minuto</a:t>
            </a:r>
            <a:endParaRPr lang="it-IT" sz="2000" b="1" spc="300" dirty="0">
              <a:latin typeface="expressions of the soul" panose="02000603000000000000" pitchFamily="2" charset="0"/>
              <a:ea typeface="expressions of the soul" panose="02000603000000000000" pitchFamily="2" charset="0"/>
            </a:endParaRPr>
          </a:p>
        </p:txBody>
      </p:sp>
      <p:pic>
        <p:nvPicPr>
          <p:cNvPr id="13"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01" y="5029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583" y="5029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36" y="400778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583" y="40117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170" y="40117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14096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68" y="314096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ootball field in perspec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112" y="314096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mber one inside squ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213" y="1241972"/>
            <a:ext cx="559547" cy="559547"/>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61288" y="2258337"/>
            <a:ext cx="4572000" cy="923330"/>
          </a:xfrm>
          <a:prstGeom prst="rect">
            <a:avLst/>
          </a:prstGeom>
        </p:spPr>
        <p:txBody>
          <a:bodyPr>
            <a:spAutoFit/>
          </a:bodyPr>
          <a:lstStyle/>
          <a:p>
            <a:pPr algn="ctr"/>
            <a:r>
              <a:rPr lang="it-IT" b="1" spc="300" dirty="0">
                <a:latin typeface="expressions of the soul" panose="02000603000000000000" pitchFamily="2" charset="0"/>
                <a:ea typeface="expressions of the soul" panose="02000603000000000000" pitchFamily="2" charset="0"/>
              </a:rPr>
              <a:t>viene distrutta </a:t>
            </a:r>
          </a:p>
          <a:p>
            <a:pPr algn="ctr"/>
            <a:r>
              <a:rPr lang="it-IT" b="1" spc="300" dirty="0">
                <a:latin typeface="expressions of the soul" panose="02000603000000000000" pitchFamily="2" charset="0"/>
                <a:ea typeface="expressions of the soul" panose="02000603000000000000" pitchFamily="2" charset="0"/>
              </a:rPr>
              <a:t>una superficie di foresta amazzonica</a:t>
            </a:r>
          </a:p>
          <a:p>
            <a:pPr algn="ctr"/>
            <a:r>
              <a:rPr lang="it-IT" b="1" spc="300" dirty="0" smtClean="0">
                <a:latin typeface="expressions of the soul" panose="02000603000000000000" pitchFamily="2" charset="0"/>
                <a:ea typeface="expressions of the soul" panose="02000603000000000000" pitchFamily="2" charset="0"/>
              </a:rPr>
              <a:t>pari </a:t>
            </a:r>
            <a:r>
              <a:rPr lang="it-IT" b="1" spc="300" dirty="0">
                <a:latin typeface="expressions of the soul" panose="02000603000000000000" pitchFamily="2" charset="0"/>
                <a:ea typeface="expressions of the soul" panose="02000603000000000000" pitchFamily="2" charset="0"/>
              </a:rPr>
              <a:t>a 8 campi da calcio</a:t>
            </a:r>
          </a:p>
        </p:txBody>
      </p:sp>
      <p:sp>
        <p:nvSpPr>
          <p:cNvPr id="23" name="CasellaDiTesto 22"/>
          <p:cNvSpPr txBox="1"/>
          <p:nvPr/>
        </p:nvSpPr>
        <p:spPr>
          <a:xfrm>
            <a:off x="7092280" y="6255254"/>
            <a:ext cx="1733167" cy="400110"/>
          </a:xfrm>
          <a:prstGeom prst="rect">
            <a:avLst/>
          </a:prstGeom>
          <a:noFill/>
        </p:spPr>
        <p:txBody>
          <a:bodyPr wrap="none" rtlCol="0">
            <a:spAutoFit/>
          </a:bodyPr>
          <a:lstStyle/>
          <a:p>
            <a:r>
              <a:rPr lang="it-IT" sz="2000" dirty="0" smtClean="0">
                <a:latin typeface="expressions of the soul" panose="02000603000000000000" pitchFamily="2" charset="0"/>
                <a:ea typeface="expressions of the soul" panose="02000603000000000000" pitchFamily="2" charset="0"/>
              </a:rPr>
              <a:t>(dati Greenpeace ) </a:t>
            </a:r>
            <a:endParaRPr lang="it-IT" sz="20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695148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ttangolo 1"/>
          <p:cNvSpPr/>
          <p:nvPr/>
        </p:nvSpPr>
        <p:spPr>
          <a:xfrm>
            <a:off x="326174" y="1263292"/>
            <a:ext cx="6660232" cy="4031873"/>
          </a:xfrm>
          <a:prstGeom prst="rect">
            <a:avLst/>
          </a:prstGeom>
        </p:spPr>
        <p:txBody>
          <a:bodyPr wrap="square">
            <a:spAutoFit/>
          </a:bodyPr>
          <a:lstStyle/>
          <a:p>
            <a:r>
              <a:rPr lang="en-US" sz="2800" dirty="0" err="1" smtClean="0">
                <a:latin typeface="expressions of the soul" panose="02000603000000000000" pitchFamily="2" charset="0"/>
                <a:ea typeface="expressions of the soul" panose="02000603000000000000" pitchFamily="2" charset="0"/>
              </a:rPr>
              <a:t>Coste</a:t>
            </a:r>
            <a:r>
              <a:rPr lang="en-US" sz="2800" dirty="0" smtClean="0">
                <a:latin typeface="expressions of the soul" panose="02000603000000000000" pitchFamily="2" charset="0"/>
                <a:ea typeface="expressions of the soul" panose="02000603000000000000" pitchFamily="2" charset="0"/>
              </a:rPr>
              <a:t> </a:t>
            </a:r>
            <a:r>
              <a:rPr lang="en-US" sz="2800" dirty="0" err="1" smtClean="0">
                <a:latin typeface="expressions of the soul" panose="02000603000000000000" pitchFamily="2" charset="0"/>
                <a:ea typeface="expressions of the soul" panose="02000603000000000000" pitchFamily="2" charset="0"/>
              </a:rPr>
              <a:t>atlantiche</a:t>
            </a:r>
            <a:r>
              <a:rPr lang="en-US" sz="2800" dirty="0" smtClean="0">
                <a:latin typeface="expressions of the soul" panose="02000603000000000000" pitchFamily="2" charset="0"/>
                <a:ea typeface="expressions of the soul" panose="02000603000000000000" pitchFamily="2" charset="0"/>
              </a:rPr>
              <a:t> del </a:t>
            </a:r>
            <a:r>
              <a:rPr lang="en-US" sz="2800" dirty="0" err="1" smtClean="0">
                <a:latin typeface="expressions of the soul" panose="02000603000000000000" pitchFamily="2" charset="0"/>
                <a:ea typeface="expressions of the soul" panose="02000603000000000000" pitchFamily="2" charset="0"/>
              </a:rPr>
              <a:t>Brasile</a:t>
            </a:r>
            <a:r>
              <a:rPr lang="en-US" sz="2800" dirty="0" smtClean="0">
                <a:latin typeface="expressions of the soul" panose="02000603000000000000" pitchFamily="2" charset="0"/>
                <a:ea typeface="expressions of the soul" panose="02000603000000000000" pitchFamily="2" charset="0"/>
              </a:rPr>
              <a:t>  </a:t>
            </a:r>
            <a:r>
              <a:rPr lang="en-US" sz="2800" b="1" dirty="0" smtClean="0">
                <a:latin typeface="expressions of the soul" panose="02000603000000000000" pitchFamily="2" charset="0"/>
                <a:ea typeface="expressions of the soul" panose="02000603000000000000" pitchFamily="2" charset="0"/>
              </a:rPr>
              <a:t>90-95</a:t>
            </a:r>
            <a:r>
              <a:rPr lang="en-US" sz="2800" dirty="0">
                <a:latin typeface="expressions of the soul" panose="02000603000000000000" pitchFamily="2" charset="0"/>
                <a:ea typeface="expressions of the soul" panose="02000603000000000000" pitchFamily="2" charset="0"/>
              </a:rPr>
              <a:t>% </a:t>
            </a:r>
            <a:endParaRPr lang="en-US" sz="2800" dirty="0" smtClean="0">
              <a:latin typeface="expressions of the soul" panose="02000603000000000000" pitchFamily="2" charset="0"/>
              <a:ea typeface="expressions of the soul" panose="02000603000000000000" pitchFamily="2" charset="0"/>
            </a:endParaRPr>
          </a:p>
          <a:p>
            <a:r>
              <a:rPr lang="en-US" sz="2800" dirty="0" smtClean="0">
                <a:latin typeface="expressions of the soul" panose="02000603000000000000" pitchFamily="2" charset="0"/>
                <a:ea typeface="expressions of the soul" panose="02000603000000000000" pitchFamily="2" charset="0"/>
              </a:rPr>
              <a:t>America </a:t>
            </a:r>
            <a:r>
              <a:rPr lang="en-US" sz="2800" dirty="0" err="1">
                <a:latin typeface="expressions of the soul" panose="02000603000000000000" pitchFamily="2" charset="0"/>
                <a:ea typeface="expressions of the soul" panose="02000603000000000000" pitchFamily="2" charset="0"/>
              </a:rPr>
              <a:t>C</a:t>
            </a:r>
            <a:r>
              <a:rPr lang="en-US" sz="2800" dirty="0" err="1" smtClean="0">
                <a:latin typeface="expressions of the soul" panose="02000603000000000000" pitchFamily="2" charset="0"/>
                <a:ea typeface="expressions of the soul" panose="02000603000000000000" pitchFamily="2" charset="0"/>
              </a:rPr>
              <a:t>entrale</a:t>
            </a:r>
            <a:r>
              <a:rPr lang="en-US" sz="2800" dirty="0" smtClean="0">
                <a:latin typeface="expressions of the soul" panose="02000603000000000000" pitchFamily="2" charset="0"/>
                <a:ea typeface="expressions of the soul" panose="02000603000000000000" pitchFamily="2" charset="0"/>
              </a:rPr>
              <a:t> </a:t>
            </a:r>
            <a:r>
              <a:rPr lang="en-US" sz="2800" b="1" dirty="0" smtClean="0">
                <a:latin typeface="expressions of the soul" panose="02000603000000000000" pitchFamily="2" charset="0"/>
                <a:ea typeface="expressions of the soul" panose="02000603000000000000" pitchFamily="2" charset="0"/>
              </a:rPr>
              <a:t>50</a:t>
            </a:r>
            <a:r>
              <a:rPr lang="en-US" sz="2800" b="1" dirty="0">
                <a:latin typeface="expressions of the soul" panose="02000603000000000000" pitchFamily="2" charset="0"/>
                <a:ea typeface="expressions of the soul" panose="02000603000000000000" pitchFamily="2" charset="0"/>
              </a:rPr>
              <a:t>% </a:t>
            </a:r>
            <a:endParaRPr lang="en-US" sz="2800" b="1" dirty="0" smtClean="0">
              <a:latin typeface="expressions of the soul" panose="02000603000000000000" pitchFamily="2" charset="0"/>
              <a:ea typeface="expressions of the soul" panose="02000603000000000000" pitchFamily="2" charset="0"/>
            </a:endParaRPr>
          </a:p>
          <a:p>
            <a:r>
              <a:rPr lang="en-US" sz="2800" dirty="0" err="1" smtClean="0">
                <a:latin typeface="expressions of the soul" panose="02000603000000000000" pitchFamily="2" charset="0"/>
                <a:ea typeface="expressions of the soul" panose="02000603000000000000" pitchFamily="2" charset="0"/>
              </a:rPr>
              <a:t>Sud</a:t>
            </a:r>
            <a:r>
              <a:rPr lang="en-US" sz="2800" dirty="0" smtClean="0">
                <a:latin typeface="expressions of the soul" panose="02000603000000000000" pitchFamily="2" charset="0"/>
                <a:ea typeface="expressions of the soul" panose="02000603000000000000" pitchFamily="2" charset="0"/>
              </a:rPr>
              <a:t> America </a:t>
            </a:r>
            <a:r>
              <a:rPr lang="en-US" sz="2800" b="1" dirty="0" smtClean="0">
                <a:latin typeface="expressions of the soul" panose="02000603000000000000" pitchFamily="2" charset="0"/>
                <a:ea typeface="expressions of the soul" panose="02000603000000000000" pitchFamily="2" charset="0"/>
              </a:rPr>
              <a:t>70</a:t>
            </a:r>
            <a:r>
              <a:rPr lang="en-US" sz="2800" b="1" dirty="0">
                <a:latin typeface="expressions of the soul" panose="02000603000000000000" pitchFamily="2" charset="0"/>
                <a:ea typeface="expressions of the soul" panose="02000603000000000000" pitchFamily="2" charset="0"/>
              </a:rPr>
              <a:t>% </a:t>
            </a:r>
            <a:endParaRPr lang="en-US" sz="2800" b="1" dirty="0" smtClean="0">
              <a:latin typeface="expressions of the soul" panose="02000603000000000000" pitchFamily="2" charset="0"/>
              <a:ea typeface="expressions of the soul" panose="02000603000000000000" pitchFamily="2" charset="0"/>
            </a:endParaRPr>
          </a:p>
          <a:p>
            <a:r>
              <a:rPr lang="en-US" sz="2800" dirty="0" err="1" smtClean="0">
                <a:latin typeface="expressions of the soul" panose="02000603000000000000" pitchFamily="2" charset="0"/>
                <a:ea typeface="expressions of the soul" panose="02000603000000000000" pitchFamily="2" charset="0"/>
              </a:rPr>
              <a:t>Filippine</a:t>
            </a:r>
            <a:r>
              <a:rPr lang="en-US" sz="2800" dirty="0" smtClean="0">
                <a:latin typeface="expressions of the soul" panose="02000603000000000000" pitchFamily="2" charset="0"/>
                <a:ea typeface="expressions of the soul" panose="02000603000000000000" pitchFamily="2" charset="0"/>
              </a:rPr>
              <a:t> </a:t>
            </a:r>
            <a:r>
              <a:rPr lang="en-US" sz="2800" b="1" dirty="0" smtClean="0">
                <a:latin typeface="expressions of the soul" panose="02000603000000000000" pitchFamily="2" charset="0"/>
                <a:ea typeface="expressions of the soul" panose="02000603000000000000" pitchFamily="2" charset="0"/>
              </a:rPr>
              <a:t>90</a:t>
            </a:r>
            <a:r>
              <a:rPr lang="en-US" sz="2800" b="1" dirty="0">
                <a:latin typeface="expressions of the soul" panose="02000603000000000000" pitchFamily="2" charset="0"/>
                <a:ea typeface="expressions of the soul" panose="02000603000000000000" pitchFamily="2" charset="0"/>
              </a:rPr>
              <a:t>% </a:t>
            </a:r>
            <a:endParaRPr lang="en-US" sz="2800" b="1" dirty="0" smtClean="0">
              <a:latin typeface="expressions of the soul" panose="02000603000000000000" pitchFamily="2" charset="0"/>
              <a:ea typeface="expressions of the soul" panose="02000603000000000000" pitchFamily="2" charset="0"/>
            </a:endParaRPr>
          </a:p>
          <a:p>
            <a:r>
              <a:rPr lang="en-US" sz="2800" dirty="0" smtClean="0">
                <a:latin typeface="expressions of the soul" panose="02000603000000000000" pitchFamily="2" charset="0"/>
                <a:ea typeface="expressions of the soul" panose="02000603000000000000" pitchFamily="2" charset="0"/>
              </a:rPr>
              <a:t>Madagascar  </a:t>
            </a:r>
            <a:r>
              <a:rPr lang="en-US" sz="2800" b="1" dirty="0" smtClean="0">
                <a:latin typeface="expressions of the soul" panose="02000603000000000000" pitchFamily="2" charset="0"/>
                <a:ea typeface="expressions of the soul" panose="02000603000000000000" pitchFamily="2" charset="0"/>
              </a:rPr>
              <a:t>95</a:t>
            </a:r>
            <a:r>
              <a:rPr lang="en-US" sz="2800" b="1" dirty="0">
                <a:latin typeface="expressions of the soul" panose="02000603000000000000" pitchFamily="2" charset="0"/>
                <a:ea typeface="expressions of the soul" panose="02000603000000000000" pitchFamily="2" charset="0"/>
              </a:rPr>
              <a:t>% </a:t>
            </a:r>
            <a:endParaRPr lang="en-US" sz="2800" b="1" dirty="0" smtClean="0">
              <a:latin typeface="expressions of the soul" panose="02000603000000000000" pitchFamily="2" charset="0"/>
              <a:ea typeface="expressions of the soul" panose="02000603000000000000" pitchFamily="2" charset="0"/>
            </a:endParaRPr>
          </a:p>
          <a:p>
            <a:r>
              <a:rPr lang="en-US" sz="2800" dirty="0" smtClean="0">
                <a:latin typeface="expressions of the soul" panose="02000603000000000000" pitchFamily="2" charset="0"/>
                <a:ea typeface="expressions of the soul" panose="02000603000000000000" pitchFamily="2" charset="0"/>
              </a:rPr>
              <a:t>El </a:t>
            </a:r>
            <a:r>
              <a:rPr lang="en-US" sz="2800" dirty="0">
                <a:latin typeface="expressions of the soul" panose="02000603000000000000" pitchFamily="2" charset="0"/>
                <a:ea typeface="expressions of the soul" panose="02000603000000000000" pitchFamily="2" charset="0"/>
              </a:rPr>
              <a:t>Salvador </a:t>
            </a:r>
            <a:r>
              <a:rPr lang="en-US" sz="2800" b="1" dirty="0" smtClean="0">
                <a:latin typeface="expressions of the soul" panose="02000603000000000000" pitchFamily="2" charset="0"/>
                <a:ea typeface="expressions of the soul" panose="02000603000000000000" pitchFamily="2" charset="0"/>
              </a:rPr>
              <a:t>70-85</a:t>
            </a:r>
            <a:r>
              <a:rPr lang="en-US" sz="2800" b="1" dirty="0">
                <a:latin typeface="expressions of the soul" panose="02000603000000000000" pitchFamily="2" charset="0"/>
                <a:ea typeface="expressions of the soul" panose="02000603000000000000" pitchFamily="2" charset="0"/>
              </a:rPr>
              <a:t>% </a:t>
            </a:r>
            <a:endParaRPr lang="en-US" sz="2800" b="1" dirty="0" smtClean="0">
              <a:latin typeface="expressions of the soul" panose="02000603000000000000" pitchFamily="2" charset="0"/>
              <a:ea typeface="expressions of the soul" panose="02000603000000000000" pitchFamily="2" charset="0"/>
            </a:endParaRPr>
          </a:p>
          <a:p>
            <a:r>
              <a:rPr lang="en-US" sz="2800" dirty="0" smtClean="0">
                <a:latin typeface="expressions of the soul" panose="02000603000000000000" pitchFamily="2" charset="0"/>
                <a:ea typeface="expressions of the soul" panose="02000603000000000000" pitchFamily="2" charset="0"/>
              </a:rPr>
              <a:t>Sumatra has </a:t>
            </a:r>
            <a:r>
              <a:rPr lang="en-US" sz="2800" b="1" dirty="0" smtClean="0">
                <a:latin typeface="expressions of the soul" panose="02000603000000000000" pitchFamily="2" charset="0"/>
                <a:ea typeface="expressions of the soul" panose="02000603000000000000" pitchFamily="2" charset="0"/>
              </a:rPr>
              <a:t>85</a:t>
            </a:r>
            <a:r>
              <a:rPr lang="en-US" sz="2800" b="1" dirty="0">
                <a:latin typeface="expressions of the soul" panose="02000603000000000000" pitchFamily="2" charset="0"/>
                <a:ea typeface="expressions of the soul" panose="02000603000000000000" pitchFamily="2" charset="0"/>
              </a:rPr>
              <a:t>%</a:t>
            </a:r>
            <a:r>
              <a:rPr lang="en-US" sz="2800" dirty="0">
                <a:latin typeface="expressions of the soul" panose="02000603000000000000" pitchFamily="2" charset="0"/>
                <a:ea typeface="expressions of the soul" panose="02000603000000000000" pitchFamily="2" charset="0"/>
              </a:rPr>
              <a:t> </a:t>
            </a:r>
            <a:endParaRPr lang="en-US" sz="2800" dirty="0" smtClean="0">
              <a:latin typeface="expressions of the soul" panose="02000603000000000000" pitchFamily="2" charset="0"/>
              <a:ea typeface="expressions of the soul" panose="02000603000000000000" pitchFamily="2" charset="0"/>
            </a:endParaRPr>
          </a:p>
          <a:p>
            <a:endParaRPr lang="en-US" sz="2800" dirty="0">
              <a:latin typeface="expressions of the soul" panose="02000603000000000000" pitchFamily="2" charset="0"/>
              <a:ea typeface="expressions of the soul" panose="02000603000000000000" pitchFamily="2" charset="0"/>
            </a:endParaRPr>
          </a:p>
          <a:p>
            <a:r>
              <a:rPr lang="en-US" sz="1600" dirty="0" smtClean="0">
                <a:latin typeface="expressions of the soul" panose="02000603000000000000" pitchFamily="2" charset="0"/>
                <a:ea typeface="expressions of the soul" panose="02000603000000000000" pitchFamily="2" charset="0"/>
              </a:rPr>
              <a:t>.</a:t>
            </a:r>
            <a:r>
              <a:rPr lang="en-US" sz="1600" dirty="0">
                <a:latin typeface="expressions of the soul" panose="02000603000000000000" pitchFamily="2" charset="0"/>
                <a:ea typeface="expressions of the soul" panose="02000603000000000000" pitchFamily="2" charset="0"/>
              </a:rPr>
              <a:t/>
            </a:r>
            <a:br>
              <a:rPr lang="en-US" sz="1600" dirty="0">
                <a:latin typeface="expressions of the soul" panose="02000603000000000000" pitchFamily="2" charset="0"/>
                <a:ea typeface="expressions of the soul" panose="02000603000000000000" pitchFamily="2" charset="0"/>
              </a:rPr>
            </a:br>
            <a:endParaRPr lang="it-IT" sz="1600" dirty="0">
              <a:latin typeface="expressions of the soul" panose="02000603000000000000" pitchFamily="2" charset="0"/>
              <a:ea typeface="expressions of the soul" panose="02000603000000000000" pitchFamily="2" charset="0"/>
            </a:endParaRPr>
          </a:p>
        </p:txBody>
      </p:sp>
      <p:sp>
        <p:nvSpPr>
          <p:cNvPr id="3" name="CasellaDiTesto 2"/>
          <p:cNvSpPr txBox="1"/>
          <p:nvPr/>
        </p:nvSpPr>
        <p:spPr>
          <a:xfrm>
            <a:off x="-25152" y="188640"/>
            <a:ext cx="9144000" cy="769441"/>
          </a:xfrm>
          <a:prstGeom prst="rect">
            <a:avLst/>
          </a:prstGeom>
          <a:noFill/>
        </p:spPr>
        <p:txBody>
          <a:bodyPr wrap="square" rtlCol="0">
            <a:spAutoFit/>
          </a:bodyPr>
          <a:lstStyle/>
          <a:p>
            <a:pPr algn="ctr"/>
            <a:r>
              <a:rPr lang="it-IT" sz="4400" dirty="0" smtClean="0">
                <a:latin typeface="expressions of the soul" panose="02000603000000000000" pitchFamily="2" charset="0"/>
                <a:ea typeface="expressions of the soul" panose="02000603000000000000" pitchFamily="2" charset="0"/>
              </a:rPr>
              <a:t>19</a:t>
            </a:r>
            <a:r>
              <a:rPr lang="it-IT" sz="4400" dirty="0" smtClean="0">
                <a:solidFill>
                  <a:schemeClr val="accent1">
                    <a:lumMod val="75000"/>
                  </a:schemeClr>
                </a:solidFill>
                <a:latin typeface="expressions of the soul" panose="02000603000000000000" pitchFamily="2" charset="0"/>
                <a:ea typeface="expressions of the soul" panose="02000603000000000000" pitchFamily="2" charset="0"/>
              </a:rPr>
              <a:t>60</a:t>
            </a:r>
            <a:r>
              <a:rPr lang="it-IT" sz="4400" dirty="0" smtClean="0">
                <a:latin typeface="expressions of the soul" panose="02000603000000000000" pitchFamily="2" charset="0"/>
                <a:ea typeface="expressions of the soul" panose="02000603000000000000" pitchFamily="2" charset="0"/>
              </a:rPr>
              <a:t>- 19</a:t>
            </a:r>
            <a:r>
              <a:rPr lang="it-IT" sz="4400" dirty="0" smtClean="0">
                <a:solidFill>
                  <a:schemeClr val="accent1">
                    <a:lumMod val="75000"/>
                  </a:schemeClr>
                </a:solidFill>
                <a:latin typeface="expressions of the soul" panose="02000603000000000000" pitchFamily="2" charset="0"/>
                <a:ea typeface="expressions of the soul" panose="02000603000000000000" pitchFamily="2" charset="0"/>
              </a:rPr>
              <a:t>90</a:t>
            </a:r>
            <a:r>
              <a:rPr lang="it-IT" sz="4400" dirty="0" smtClean="0">
                <a:solidFill>
                  <a:schemeClr val="tx2">
                    <a:lumMod val="60000"/>
                    <a:lumOff val="40000"/>
                  </a:schemeClr>
                </a:solidFill>
                <a:latin typeface="expressions of the soul" panose="02000603000000000000" pitchFamily="2" charset="0"/>
                <a:ea typeface="expressions of the soul" panose="02000603000000000000" pitchFamily="2" charset="0"/>
              </a:rPr>
              <a:t> </a:t>
            </a:r>
            <a:r>
              <a:rPr lang="it-IT" sz="4400" dirty="0" smtClean="0">
                <a:latin typeface="expressions of the soul" panose="02000603000000000000" pitchFamily="2" charset="0"/>
                <a:ea typeface="expressions of the soul" panose="02000603000000000000" pitchFamily="2" charset="0"/>
              </a:rPr>
              <a:t>deforestazione</a:t>
            </a:r>
            <a:r>
              <a:rPr lang="it-IT" sz="4400" b="1" dirty="0" smtClean="0">
                <a:solidFill>
                  <a:schemeClr val="tx2">
                    <a:lumMod val="60000"/>
                    <a:lumOff val="40000"/>
                  </a:schemeClr>
                </a:solidFill>
                <a:latin typeface="expressions of the soul" panose="02000603000000000000" pitchFamily="2" charset="0"/>
                <a:ea typeface="expressions of the soul" panose="02000603000000000000" pitchFamily="2" charset="0"/>
              </a:rPr>
              <a:t> </a:t>
            </a:r>
            <a:endParaRPr lang="it-IT" sz="4400" b="1" dirty="0">
              <a:solidFill>
                <a:schemeClr val="tx2">
                  <a:lumMod val="60000"/>
                  <a:lumOff val="40000"/>
                </a:schemeClr>
              </a:solidFill>
              <a:latin typeface="expressions of the soul" panose="02000603000000000000" pitchFamily="2" charset="0"/>
              <a:ea typeface="expressions of the soul" panose="02000603000000000000" pitchFamily="2" charset="0"/>
            </a:endParaRPr>
          </a:p>
        </p:txBody>
      </p:sp>
      <p:pic>
        <p:nvPicPr>
          <p:cNvPr id="2050" name="Picture 2" descr="http://3.bp.blogspot.com/-dszRDUqqGJs/UQms8ozsKgI/AAAAAAAAABU/9L02OecyKpU/s1600/deforestation+and+lun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9423" y="3279228"/>
            <a:ext cx="5487710" cy="3578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Rettangolo 3"/>
          <p:cNvSpPr/>
          <p:nvPr/>
        </p:nvSpPr>
        <p:spPr>
          <a:xfrm>
            <a:off x="4283968" y="2132856"/>
            <a:ext cx="4572000" cy="830997"/>
          </a:xfrm>
          <a:prstGeom prst="rect">
            <a:avLst/>
          </a:prstGeom>
        </p:spPr>
        <p:txBody>
          <a:bodyPr>
            <a:spAutoFit/>
          </a:bodyPr>
          <a:lstStyle/>
          <a:p>
            <a:r>
              <a:rPr lang="en-US" sz="2400" dirty="0">
                <a:latin typeface="expressions of the soul" panose="02000603000000000000" pitchFamily="2" charset="0"/>
                <a:ea typeface="expressions of the soul" panose="02000603000000000000" pitchFamily="2" charset="0"/>
              </a:rPr>
              <a:t>Solo </a:t>
            </a:r>
            <a:r>
              <a:rPr lang="en-US" sz="2400" dirty="0" err="1">
                <a:latin typeface="expressions of the soul" panose="02000603000000000000" pitchFamily="2" charset="0"/>
                <a:ea typeface="expressions of the soul" panose="02000603000000000000" pitchFamily="2" charset="0"/>
              </a:rPr>
              <a:t>il</a:t>
            </a:r>
            <a:r>
              <a:rPr lang="en-US" sz="2400" dirty="0">
                <a:latin typeface="expressions of the soul" panose="02000603000000000000" pitchFamily="2" charset="0"/>
                <a:ea typeface="expressions of the soul" panose="02000603000000000000" pitchFamily="2" charset="0"/>
              </a:rPr>
              <a:t>  </a:t>
            </a:r>
            <a:r>
              <a:rPr lang="en-US" sz="2400" b="1" dirty="0">
                <a:latin typeface="expressions of the soul" panose="02000603000000000000" pitchFamily="2" charset="0"/>
                <a:ea typeface="expressions of the soul" panose="02000603000000000000" pitchFamily="2" charset="0"/>
              </a:rPr>
              <a:t>6 %</a:t>
            </a:r>
            <a:r>
              <a:rPr lang="en-US" sz="2400" dirty="0">
                <a:latin typeface="expressions of the soul" panose="02000603000000000000" pitchFamily="2" charset="0"/>
                <a:ea typeface="expressions of the soul" panose="02000603000000000000" pitchFamily="2" charset="0"/>
              </a:rPr>
              <a:t> </a:t>
            </a:r>
            <a:r>
              <a:rPr lang="en-US" sz="2400" dirty="0" err="1">
                <a:latin typeface="expressions of the soul" panose="02000603000000000000" pitchFamily="2" charset="0"/>
                <a:ea typeface="expressions of the soul" panose="02000603000000000000" pitchFamily="2" charset="0"/>
              </a:rPr>
              <a:t>delle</a:t>
            </a:r>
            <a:r>
              <a:rPr lang="en-US" sz="2400" dirty="0">
                <a:latin typeface="expressions of the soul" panose="02000603000000000000" pitchFamily="2" charset="0"/>
                <a:ea typeface="expressions of the soul" panose="02000603000000000000" pitchFamily="2" charset="0"/>
              </a:rPr>
              <a:t> </a:t>
            </a:r>
            <a:r>
              <a:rPr lang="en-US" sz="2400" dirty="0" err="1">
                <a:latin typeface="expressions of the soul" panose="02000603000000000000" pitchFamily="2" charset="0"/>
                <a:ea typeface="expressions of the soul" panose="02000603000000000000" pitchFamily="2" charset="0"/>
              </a:rPr>
              <a:t>foreste</a:t>
            </a:r>
            <a:r>
              <a:rPr lang="en-US" sz="2400" dirty="0">
                <a:latin typeface="expressions of the soul" panose="02000603000000000000" pitchFamily="2" charset="0"/>
                <a:ea typeface="expressions of the soul" panose="02000603000000000000" pitchFamily="2" charset="0"/>
              </a:rPr>
              <a:t> dell’ Africa </a:t>
            </a:r>
            <a:r>
              <a:rPr lang="en-US" sz="2400" dirty="0" err="1">
                <a:latin typeface="expressions of the soul" panose="02000603000000000000" pitchFamily="2" charset="0"/>
                <a:ea typeface="expressions of the soul" panose="02000603000000000000" pitchFamily="2" charset="0"/>
              </a:rPr>
              <a:t>Centrale</a:t>
            </a:r>
            <a:r>
              <a:rPr lang="en-US" sz="2400" dirty="0">
                <a:latin typeface="expressions of the soul" panose="02000603000000000000" pitchFamily="2" charset="0"/>
                <a:ea typeface="expressions of the soul" panose="02000603000000000000" pitchFamily="2" charset="0"/>
              </a:rPr>
              <a:t> </a:t>
            </a:r>
            <a:r>
              <a:rPr lang="en-US" sz="2400" dirty="0" err="1">
                <a:latin typeface="expressions of the soul" panose="02000603000000000000" pitchFamily="2" charset="0"/>
                <a:ea typeface="expressions of the soul" panose="02000603000000000000" pitchFamily="2" charset="0"/>
              </a:rPr>
              <a:t>sono</a:t>
            </a:r>
            <a:r>
              <a:rPr lang="en-US" sz="2400" dirty="0">
                <a:latin typeface="expressions of the soul" panose="02000603000000000000" pitchFamily="2" charset="0"/>
                <a:ea typeface="expressions of the soul" panose="02000603000000000000" pitchFamily="2" charset="0"/>
              </a:rPr>
              <a:t> </a:t>
            </a:r>
            <a:r>
              <a:rPr lang="en-US" sz="2400" dirty="0" err="1">
                <a:latin typeface="expressions of the soul" panose="02000603000000000000" pitchFamily="2" charset="0"/>
                <a:ea typeface="expressions of the soul" panose="02000603000000000000" pitchFamily="2" charset="0"/>
              </a:rPr>
              <a:t>protette</a:t>
            </a:r>
            <a:r>
              <a:rPr lang="en-US" sz="2400" dirty="0">
                <a:latin typeface="expressions of the soul" panose="02000603000000000000" pitchFamily="2" charset="0"/>
                <a:ea typeface="expressions of the soul" panose="02000603000000000000" pitchFamily="2" charset="0"/>
              </a:rPr>
              <a:t> </a:t>
            </a:r>
            <a:r>
              <a:rPr lang="en-US" sz="2400" dirty="0" err="1">
                <a:latin typeface="expressions of the soul" panose="02000603000000000000" pitchFamily="2" charset="0"/>
                <a:ea typeface="expressions of the soul" panose="02000603000000000000" pitchFamily="2" charset="0"/>
              </a:rPr>
              <a:t>dalla</a:t>
            </a:r>
            <a:r>
              <a:rPr lang="en-US" sz="2400" dirty="0">
                <a:latin typeface="expressions of the soul" panose="02000603000000000000" pitchFamily="2" charset="0"/>
                <a:ea typeface="expressions of the soul" panose="02000603000000000000" pitchFamily="2" charset="0"/>
              </a:rPr>
              <a:t> </a:t>
            </a:r>
            <a:r>
              <a:rPr lang="en-US" sz="2400" dirty="0" err="1">
                <a:latin typeface="expressions of the soul" panose="02000603000000000000" pitchFamily="2" charset="0"/>
                <a:ea typeface="expressions of the soul" panose="02000603000000000000" pitchFamily="2" charset="0"/>
              </a:rPr>
              <a:t>legge</a:t>
            </a:r>
            <a:endParaRPr lang="it-IT" sz="2400" dirty="0"/>
          </a:p>
        </p:txBody>
      </p:sp>
    </p:spTree>
    <p:extLst>
      <p:ext uri="{BB962C8B-B14F-4D97-AF65-F5344CB8AC3E}">
        <p14:creationId xmlns:p14="http://schemas.microsoft.com/office/powerpoint/2010/main" val="2003038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ttangolo 1"/>
          <p:cNvSpPr/>
          <p:nvPr/>
        </p:nvSpPr>
        <p:spPr>
          <a:xfrm>
            <a:off x="683568" y="332656"/>
            <a:ext cx="7992888" cy="2739211"/>
          </a:xfrm>
          <a:prstGeom prst="rect">
            <a:avLst/>
          </a:prstGeom>
        </p:spPr>
        <p:txBody>
          <a:bodyPr wrap="square">
            <a:spAutoFit/>
          </a:bodyPr>
          <a:lstStyle/>
          <a:p>
            <a:r>
              <a:rPr lang="en-US" sz="2800" dirty="0" smtClean="0">
                <a:latin typeface="expressions of the soul" panose="02000603000000000000" pitchFamily="2" charset="0"/>
                <a:ea typeface="expressions of the soul" panose="02000603000000000000" pitchFamily="2" charset="0"/>
              </a:rPr>
              <a:t>Ad </a:t>
            </a:r>
            <a:r>
              <a:rPr lang="en-US" sz="2800" dirty="0" err="1" smtClean="0">
                <a:latin typeface="expressions of the soul" panose="02000603000000000000" pitchFamily="2" charset="0"/>
                <a:ea typeface="expressions of the soul" panose="02000603000000000000" pitchFamily="2" charset="0"/>
              </a:rPr>
              <a:t>oggi</a:t>
            </a:r>
            <a:r>
              <a:rPr lang="en-US" sz="2800" dirty="0" smtClean="0">
                <a:latin typeface="expressions of the soul" panose="02000603000000000000" pitchFamily="2" charset="0"/>
                <a:ea typeface="expressions of the soul" panose="02000603000000000000" pitchFamily="2" charset="0"/>
              </a:rPr>
              <a:t> </a:t>
            </a:r>
            <a:r>
              <a:rPr lang="en-US" sz="2800" dirty="0" err="1" smtClean="0">
                <a:latin typeface="expressions of the soul" panose="02000603000000000000" pitchFamily="2" charset="0"/>
                <a:ea typeface="expressions of the soul" panose="02000603000000000000" pitchFamily="2" charset="0"/>
              </a:rPr>
              <a:t>il</a:t>
            </a:r>
            <a:r>
              <a:rPr lang="en-US" sz="2800" dirty="0" smtClean="0">
                <a:latin typeface="expressions of the soul" panose="02000603000000000000" pitchFamily="2" charset="0"/>
                <a:ea typeface="expressions of the soul" panose="02000603000000000000" pitchFamily="2" charset="0"/>
              </a:rPr>
              <a:t> </a:t>
            </a:r>
            <a:r>
              <a:rPr lang="en-US" sz="2800" b="1" u="sng" dirty="0" smtClean="0">
                <a:latin typeface="expressions of the soul" panose="02000603000000000000" pitchFamily="2" charset="0"/>
                <a:ea typeface="expressions of the soul" panose="02000603000000000000" pitchFamily="2" charset="0"/>
              </a:rPr>
              <a:t>41,3%</a:t>
            </a:r>
            <a:r>
              <a:rPr lang="en-US" sz="2800" dirty="0" smtClean="0">
                <a:latin typeface="expressions of the soul" panose="02000603000000000000" pitchFamily="2" charset="0"/>
                <a:ea typeface="expressions of the soul" panose="02000603000000000000" pitchFamily="2" charset="0"/>
              </a:rPr>
              <a:t> </a:t>
            </a:r>
            <a:r>
              <a:rPr lang="en-US" sz="2800" dirty="0" err="1" smtClean="0">
                <a:latin typeface="expressions of the soul" panose="02000603000000000000" pitchFamily="2" charset="0"/>
                <a:ea typeface="expressions of the soul" panose="02000603000000000000" pitchFamily="2" charset="0"/>
              </a:rPr>
              <a:t>delle</a:t>
            </a:r>
            <a:r>
              <a:rPr lang="en-US" sz="2800" dirty="0" smtClean="0">
                <a:latin typeface="expressions of the soul" panose="02000603000000000000" pitchFamily="2" charset="0"/>
                <a:ea typeface="expressions of the soul" panose="02000603000000000000" pitchFamily="2" charset="0"/>
              </a:rPr>
              <a:t> </a:t>
            </a:r>
            <a:r>
              <a:rPr lang="en-US" sz="2800" dirty="0" err="1" smtClean="0">
                <a:latin typeface="expressions of the soul" panose="02000603000000000000" pitchFamily="2" charset="0"/>
                <a:ea typeface="expressions of the soul" panose="02000603000000000000" pitchFamily="2" charset="0"/>
              </a:rPr>
              <a:t>terre</a:t>
            </a:r>
            <a:r>
              <a:rPr lang="en-US" sz="2800" dirty="0" smtClean="0">
                <a:latin typeface="expressions of the soul" panose="02000603000000000000" pitchFamily="2" charset="0"/>
                <a:ea typeface="expressions of the soul" panose="02000603000000000000" pitchFamily="2" charset="0"/>
              </a:rPr>
              <a:t> </a:t>
            </a:r>
            <a:r>
              <a:rPr lang="en-US" sz="2800" dirty="0" err="1" smtClean="0">
                <a:latin typeface="expressions of the soul" panose="02000603000000000000" pitchFamily="2" charset="0"/>
                <a:ea typeface="expressions of the soul" panose="02000603000000000000" pitchFamily="2" charset="0"/>
              </a:rPr>
              <a:t>emerse</a:t>
            </a:r>
            <a:r>
              <a:rPr lang="en-US" sz="2800" dirty="0" smtClean="0">
                <a:latin typeface="expressions of the soul" panose="02000603000000000000" pitchFamily="2" charset="0"/>
                <a:ea typeface="expressions of the soul" panose="02000603000000000000" pitchFamily="2" charset="0"/>
              </a:rPr>
              <a:t> è </a:t>
            </a:r>
            <a:r>
              <a:rPr lang="en-US" sz="2800" dirty="0" err="1" smtClean="0">
                <a:latin typeface="expressions of the soul" panose="02000603000000000000" pitchFamily="2" charset="0"/>
                <a:ea typeface="expressions of the soul" panose="02000603000000000000" pitchFamily="2" charset="0"/>
              </a:rPr>
              <a:t>desertificato</a:t>
            </a:r>
            <a:r>
              <a:rPr lang="en-US" sz="2800" dirty="0" smtClean="0">
                <a:latin typeface="expressions of the soul" panose="02000603000000000000" pitchFamily="2" charset="0"/>
                <a:ea typeface="expressions of the soul" panose="02000603000000000000" pitchFamily="2" charset="0"/>
              </a:rPr>
              <a:t>, </a:t>
            </a:r>
            <a:r>
              <a:rPr lang="en-US" sz="2800" dirty="0" err="1" smtClean="0">
                <a:latin typeface="expressions of the soul" panose="02000603000000000000" pitchFamily="2" charset="0"/>
                <a:ea typeface="expressions of the soul" panose="02000603000000000000" pitchFamily="2" charset="0"/>
              </a:rPr>
              <a:t>arido</a:t>
            </a:r>
            <a:r>
              <a:rPr lang="en-US" sz="2800" dirty="0" smtClean="0">
                <a:latin typeface="expressions of the soul" panose="02000603000000000000" pitchFamily="2" charset="0"/>
                <a:ea typeface="expressions of the soul" panose="02000603000000000000" pitchFamily="2" charset="0"/>
              </a:rPr>
              <a:t> o semi-</a:t>
            </a:r>
            <a:r>
              <a:rPr lang="en-US" sz="2800" dirty="0" err="1" smtClean="0">
                <a:latin typeface="expressions of the soul" panose="02000603000000000000" pitchFamily="2" charset="0"/>
                <a:ea typeface="expressions of the soul" panose="02000603000000000000" pitchFamily="2" charset="0"/>
              </a:rPr>
              <a:t>arido</a:t>
            </a:r>
            <a:r>
              <a:rPr lang="en-US" sz="2800" dirty="0" smtClean="0">
                <a:latin typeface="expressions of the soul" panose="02000603000000000000" pitchFamily="2" charset="0"/>
                <a:ea typeface="expressions of the soul" panose="02000603000000000000" pitchFamily="2" charset="0"/>
              </a:rPr>
              <a:t> (zone </a:t>
            </a:r>
            <a:r>
              <a:rPr lang="en-US" sz="2800" dirty="0" err="1" smtClean="0">
                <a:latin typeface="expressions of the soul" panose="02000603000000000000" pitchFamily="2" charset="0"/>
                <a:ea typeface="expressions of the soul" panose="02000603000000000000" pitchFamily="2" charset="0"/>
              </a:rPr>
              <a:t>secche</a:t>
            </a:r>
            <a:r>
              <a:rPr lang="en-US" sz="2800" dirty="0" smtClean="0">
                <a:latin typeface="expressions of the soul" panose="02000603000000000000" pitchFamily="2" charset="0"/>
                <a:ea typeface="expressions of the soul" panose="02000603000000000000" pitchFamily="2" charset="0"/>
              </a:rPr>
              <a:t>)</a:t>
            </a:r>
            <a:br>
              <a:rPr lang="en-US" sz="2800" dirty="0" smtClean="0">
                <a:latin typeface="expressions of the soul" panose="02000603000000000000" pitchFamily="2" charset="0"/>
                <a:ea typeface="expressions of the soul" panose="02000603000000000000" pitchFamily="2" charset="0"/>
              </a:rPr>
            </a:br>
            <a:r>
              <a:rPr lang="it-IT" sz="2800" i="1" dirty="0">
                <a:latin typeface="expressions of the soul" panose="02000603000000000000" pitchFamily="2" charset="0"/>
                <a:ea typeface="expressions of the soul" panose="02000603000000000000" pitchFamily="2" charset="0"/>
              </a:rPr>
              <a:t>Maurizio </a:t>
            </a:r>
            <a:r>
              <a:rPr lang="it-IT" sz="2800" i="1" dirty="0" smtClean="0">
                <a:latin typeface="expressions of the soul" panose="02000603000000000000" pitchFamily="2" charset="0"/>
                <a:ea typeface="expressions of the soul" panose="02000603000000000000" pitchFamily="2" charset="0"/>
              </a:rPr>
              <a:t>Sciortino «Kyoto </a:t>
            </a:r>
            <a:r>
              <a:rPr lang="it-IT" sz="2800" i="1" dirty="0">
                <a:latin typeface="expressions of the soul" panose="02000603000000000000" pitchFamily="2" charset="0"/>
                <a:ea typeface="expressions of the soul" panose="02000603000000000000" pitchFamily="2" charset="0"/>
              </a:rPr>
              <a:t>e dintorni: i cambiamenti climatici come problema </a:t>
            </a:r>
            <a:r>
              <a:rPr lang="it-IT" sz="2800" i="1" dirty="0" smtClean="0">
                <a:latin typeface="expressions of the soul" panose="02000603000000000000" pitchFamily="2" charset="0"/>
                <a:ea typeface="expressions of the soul" panose="02000603000000000000" pitchFamily="2" charset="0"/>
              </a:rPr>
              <a:t>globale»</a:t>
            </a:r>
            <a:endParaRPr lang="en-US" sz="2800" i="1" dirty="0" smtClean="0">
              <a:latin typeface="expressions of the soul" panose="02000603000000000000" pitchFamily="2" charset="0"/>
              <a:ea typeface="expressions of the soul" panose="02000603000000000000" pitchFamily="2" charset="0"/>
            </a:endParaRPr>
          </a:p>
          <a:p>
            <a:endParaRPr lang="en-US" sz="2800" dirty="0">
              <a:latin typeface="expressions of the soul" panose="02000603000000000000" pitchFamily="2" charset="0"/>
              <a:ea typeface="expressions of the soul" panose="02000603000000000000" pitchFamily="2" charset="0"/>
            </a:endParaRPr>
          </a:p>
          <a:p>
            <a:r>
              <a:rPr lang="en-US" sz="1600" dirty="0" smtClean="0">
                <a:latin typeface="expressions of the soul" panose="02000603000000000000" pitchFamily="2" charset="0"/>
                <a:ea typeface="expressions of the soul" panose="02000603000000000000" pitchFamily="2" charset="0"/>
              </a:rPr>
              <a:t>.</a:t>
            </a:r>
            <a:r>
              <a:rPr lang="en-US" sz="1600" dirty="0">
                <a:latin typeface="expressions of the soul" panose="02000603000000000000" pitchFamily="2" charset="0"/>
                <a:ea typeface="expressions of the soul" panose="02000603000000000000" pitchFamily="2" charset="0"/>
              </a:rPr>
              <a:t/>
            </a:r>
            <a:br>
              <a:rPr lang="en-US" sz="1600" dirty="0">
                <a:latin typeface="expressions of the soul" panose="02000603000000000000" pitchFamily="2" charset="0"/>
                <a:ea typeface="expressions of the soul" panose="02000603000000000000" pitchFamily="2" charset="0"/>
              </a:rPr>
            </a:br>
            <a:endParaRPr lang="it-IT" sz="1600" dirty="0">
              <a:latin typeface="expressions of the soul" panose="02000603000000000000" pitchFamily="2" charset="0"/>
              <a:ea typeface="expressions of the soul" panose="02000603000000000000" pitchFamily="2" charset="0"/>
            </a:endParaRPr>
          </a:p>
        </p:txBody>
      </p:sp>
      <p:pic>
        <p:nvPicPr>
          <p:cNvPr id="6" name="Picture 2" descr="C:\Users\Stefano\Desktop\Main\Animali e Animalisti\Corsi\Impatto ambientale carne e derivati\immagini\desertificazione.jpg"/>
          <p:cNvPicPr>
            <a:picLocks noChangeAspect="1" noChangeArrowheads="1"/>
          </p:cNvPicPr>
          <p:nvPr/>
        </p:nvPicPr>
        <p:blipFill>
          <a:blip r:embed="rId3" cstate="print"/>
          <a:srcRect/>
          <a:stretch>
            <a:fillRect/>
          </a:stretch>
        </p:blipFill>
        <p:spPr bwMode="auto">
          <a:xfrm>
            <a:off x="1115616" y="2420888"/>
            <a:ext cx="7092280" cy="4239738"/>
          </a:xfrm>
          <a:prstGeom prst="rect">
            <a:avLst/>
          </a:prstGeom>
          <a:noFill/>
        </p:spPr>
      </p:pic>
    </p:spTree>
    <p:extLst>
      <p:ext uri="{BB962C8B-B14F-4D97-AF65-F5344CB8AC3E}">
        <p14:creationId xmlns:p14="http://schemas.microsoft.com/office/powerpoint/2010/main" val="3514603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8436" y="260647"/>
            <a:ext cx="9252520" cy="1323439"/>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CONSEGUENZE SULLE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ACQUE</a:t>
            </a: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E SULLA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BIODIVERSITA’</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pic>
        <p:nvPicPr>
          <p:cNvPr id="3074" name="Picture 2" descr="Fi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61311" flipH="1" flipV="1">
            <a:off x="941527" y="1427792"/>
            <a:ext cx="1113157" cy="122056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246531" y="1762172"/>
            <a:ext cx="4572000" cy="1077218"/>
          </a:xfrm>
          <a:prstGeom prst="rect">
            <a:avLst/>
          </a:prstGeom>
        </p:spPr>
        <p:txBody>
          <a:bodyPr>
            <a:spAutoFit/>
          </a:bodyPr>
          <a:lstStyle/>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17 </a:t>
            </a:r>
            <a:r>
              <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rPr>
              <a:t>aree </a:t>
            </a:r>
            <a:r>
              <a:rPr lang="it-IT" sz="2000" b="1" spc="300" dirty="0">
                <a:latin typeface="expressions of the soul" panose="02000603000000000000" pitchFamily="2" charset="0"/>
                <a:ea typeface="expressions of the soul" panose="02000603000000000000" pitchFamily="2" charset="0"/>
              </a:rPr>
              <a:t>mondiali più sfruttate per la pesca hanno raggiunto o </a:t>
            </a:r>
            <a:r>
              <a:rPr lang="it-IT" sz="20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superato </a:t>
            </a:r>
            <a:r>
              <a:rPr lang="it-IT" sz="2000" b="1" spc="300" dirty="0">
                <a:latin typeface="expressions of the soul" panose="02000603000000000000" pitchFamily="2" charset="0"/>
                <a:ea typeface="expressions of the soul" panose="02000603000000000000" pitchFamily="2" charset="0"/>
              </a:rPr>
              <a:t>i loro </a:t>
            </a:r>
            <a:r>
              <a:rPr lang="it-IT" sz="2000" b="1" spc="300" dirty="0">
                <a:solidFill>
                  <a:schemeClr val="accent1">
                    <a:lumMod val="75000"/>
                  </a:schemeClr>
                </a:solidFill>
                <a:latin typeface="expressions of the soul" panose="02000603000000000000" pitchFamily="2" charset="0"/>
                <a:ea typeface="expressions of the soul" panose="02000603000000000000" pitchFamily="2" charset="0"/>
              </a:rPr>
              <a:t>limiti</a:t>
            </a:r>
            <a:r>
              <a:rPr lang="it-IT" sz="2000" b="1" spc="300" dirty="0">
                <a:latin typeface="expressions of the soul" panose="02000603000000000000" pitchFamily="2" charset="0"/>
                <a:ea typeface="expressions of the soul" panose="02000603000000000000" pitchFamily="2" charset="0"/>
              </a:rPr>
              <a:t> naturali  </a:t>
            </a:r>
            <a:r>
              <a:rPr lang="it-IT" dirty="0" smtClean="0">
                <a:latin typeface="expressions of the soul" panose="02000603000000000000" pitchFamily="2" charset="0"/>
                <a:ea typeface="expressions of the soul" panose="02000603000000000000" pitchFamily="2" charset="0"/>
              </a:rPr>
              <a:t>( fonte ONU)</a:t>
            </a:r>
            <a:endParaRPr lang="it-IT" dirty="0">
              <a:latin typeface="expressions of the soul" panose="02000603000000000000" pitchFamily="2" charset="0"/>
              <a:ea typeface="expressions of the soul" panose="02000603000000000000" pitchFamily="2" charset="0"/>
            </a:endParaRPr>
          </a:p>
        </p:txBody>
      </p:sp>
      <p:graphicFrame>
        <p:nvGraphicFramePr>
          <p:cNvPr id="4" name="Grafico 3"/>
          <p:cNvGraphicFramePr/>
          <p:nvPr>
            <p:extLst>
              <p:ext uri="{D42A27DB-BD31-4B8C-83A1-F6EECF244321}">
                <p14:modId xmlns:p14="http://schemas.microsoft.com/office/powerpoint/2010/main" val="1110736332"/>
              </p:ext>
            </p:extLst>
          </p:nvPr>
        </p:nvGraphicFramePr>
        <p:xfrm>
          <a:off x="2498051" y="3212976"/>
          <a:ext cx="4320480"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5" name="CasellaDiTesto 4"/>
          <p:cNvSpPr txBox="1"/>
          <p:nvPr/>
        </p:nvSpPr>
        <p:spPr>
          <a:xfrm>
            <a:off x="6305532" y="3119515"/>
            <a:ext cx="3186608" cy="1569660"/>
          </a:xfrm>
          <a:prstGeom prst="rect">
            <a:avLst/>
          </a:prstGeom>
          <a:noFill/>
        </p:spPr>
        <p:txBody>
          <a:bodyPr wrap="square" rtlCol="0">
            <a:spAutoFit/>
          </a:bodyPr>
          <a:lstStyle/>
          <a:p>
            <a:r>
              <a:rPr lang="it-IT" sz="2400" b="1" spc="300" dirty="0" smtClean="0">
                <a:latin typeface="expressions of the soul" panose="02000603000000000000" pitchFamily="2" charset="0"/>
                <a:ea typeface="expressions of the soul" panose="02000603000000000000" pitchFamily="2" charset="0"/>
              </a:rPr>
              <a:t>12 milioni </a:t>
            </a:r>
            <a:r>
              <a:rPr lang="it-IT" sz="2400" spc="300" dirty="0" smtClean="0">
                <a:latin typeface="expressions of the soul" panose="02000603000000000000" pitchFamily="2" charset="0"/>
                <a:ea typeface="expressions of the soul" panose="02000603000000000000" pitchFamily="2" charset="0"/>
              </a:rPr>
              <a:t>di </a:t>
            </a:r>
          </a:p>
          <a:p>
            <a:r>
              <a:rPr lang="it-IT" sz="2400" spc="300" dirty="0" smtClean="0">
                <a:latin typeface="expressions of the soul" panose="02000603000000000000" pitchFamily="2" charset="0"/>
                <a:ea typeface="expressions of the soul" panose="02000603000000000000" pitchFamily="2" charset="0"/>
              </a:rPr>
              <a:t>pescherecci legali pescano</a:t>
            </a:r>
          </a:p>
          <a:p>
            <a:r>
              <a:rPr lang="it-IT" sz="2400" b="1" spc="300" dirty="0" smtClean="0">
                <a:latin typeface="expressions of the soul" panose="02000603000000000000" pitchFamily="2" charset="0"/>
                <a:ea typeface="expressions of the soul" panose="02000603000000000000" pitchFamily="2" charset="0"/>
              </a:rPr>
              <a:t>50%</a:t>
            </a:r>
            <a:r>
              <a:rPr lang="it-IT" sz="2400" spc="300" dirty="0" smtClean="0">
                <a:latin typeface="expressions of the soul" panose="02000603000000000000" pitchFamily="2" charset="0"/>
                <a:ea typeface="expressions of the soul" panose="02000603000000000000" pitchFamily="2" charset="0"/>
              </a:rPr>
              <a:t> del pesce.</a:t>
            </a:r>
            <a:endParaRPr lang="it-IT" sz="2400" spc="300" dirty="0">
              <a:latin typeface="expressions of the soul" panose="02000603000000000000" pitchFamily="2" charset="0"/>
              <a:ea typeface="expressions of the soul" panose="02000603000000000000" pitchFamily="2" charset="0"/>
            </a:endParaRPr>
          </a:p>
        </p:txBody>
      </p:sp>
      <p:sp>
        <p:nvSpPr>
          <p:cNvPr id="8" name="CasellaDiTesto 7"/>
          <p:cNvSpPr txBox="1"/>
          <p:nvPr/>
        </p:nvSpPr>
        <p:spPr>
          <a:xfrm>
            <a:off x="179512" y="3140968"/>
            <a:ext cx="3186608" cy="2308324"/>
          </a:xfrm>
          <a:prstGeom prst="rect">
            <a:avLst/>
          </a:prstGeom>
          <a:noFill/>
        </p:spPr>
        <p:txBody>
          <a:bodyPr wrap="square" rtlCol="0">
            <a:spAutoFit/>
          </a:bodyPr>
          <a:lstStyle/>
          <a:p>
            <a:r>
              <a:rPr lang="it-IT" sz="2400" b="1" spc="300" dirty="0">
                <a:latin typeface="expressions of the soul" panose="02000603000000000000" pitchFamily="2" charset="0"/>
                <a:ea typeface="expressions of the soul" panose="02000603000000000000" pitchFamily="2" charset="0"/>
              </a:rPr>
              <a:t>1</a:t>
            </a:r>
            <a:r>
              <a:rPr lang="it-IT" sz="2400" b="1" spc="300" dirty="0" smtClean="0">
                <a:latin typeface="expressions of the soul" panose="02000603000000000000" pitchFamily="2" charset="0"/>
                <a:ea typeface="expressions of the soul" panose="02000603000000000000" pitchFamily="2" charset="0"/>
              </a:rPr>
              <a:t> milione </a:t>
            </a:r>
            <a:r>
              <a:rPr lang="it-IT" sz="2400" spc="300" dirty="0" smtClean="0">
                <a:latin typeface="expressions of the soul" panose="02000603000000000000" pitchFamily="2" charset="0"/>
                <a:ea typeface="expressions of the soul" panose="02000603000000000000" pitchFamily="2" charset="0"/>
              </a:rPr>
              <a:t>di </a:t>
            </a:r>
          </a:p>
          <a:p>
            <a:r>
              <a:rPr lang="it-IT" sz="2400" spc="300" dirty="0">
                <a:latin typeface="expressions of the soul" panose="02000603000000000000" pitchFamily="2" charset="0"/>
                <a:ea typeface="expressions of the soul" panose="02000603000000000000" pitchFamily="2" charset="0"/>
              </a:rPr>
              <a:t>p</a:t>
            </a:r>
            <a:r>
              <a:rPr lang="it-IT" sz="2400" spc="300" dirty="0" smtClean="0">
                <a:latin typeface="expressions of the soul" panose="02000603000000000000" pitchFamily="2" charset="0"/>
                <a:ea typeface="expressions of the soul" panose="02000603000000000000" pitchFamily="2" charset="0"/>
              </a:rPr>
              <a:t>escatori  illegali</a:t>
            </a:r>
          </a:p>
          <a:p>
            <a:r>
              <a:rPr lang="it-IT" sz="2400" spc="300" dirty="0">
                <a:latin typeface="expressions of the soul" panose="02000603000000000000" pitchFamily="2" charset="0"/>
                <a:ea typeface="expressions of the soul" panose="02000603000000000000" pitchFamily="2" charset="0"/>
              </a:rPr>
              <a:t>p</a:t>
            </a:r>
            <a:r>
              <a:rPr lang="it-IT" sz="2400" spc="300" dirty="0" smtClean="0">
                <a:latin typeface="expressions of the soul" panose="02000603000000000000" pitchFamily="2" charset="0"/>
                <a:ea typeface="expressions of the soul" panose="02000603000000000000" pitchFamily="2" charset="0"/>
              </a:rPr>
              <a:t>escano </a:t>
            </a:r>
            <a:r>
              <a:rPr lang="it-IT" sz="2400" b="1" spc="300" dirty="0" smtClean="0">
                <a:latin typeface="expressions of the soul" panose="02000603000000000000" pitchFamily="2" charset="0"/>
                <a:ea typeface="expressions of the soul" panose="02000603000000000000" pitchFamily="2" charset="0"/>
              </a:rPr>
              <a:t>50%</a:t>
            </a:r>
            <a:r>
              <a:rPr lang="it-IT" sz="2400" spc="300" dirty="0" smtClean="0">
                <a:latin typeface="expressions of the soul" panose="02000603000000000000" pitchFamily="2" charset="0"/>
                <a:ea typeface="expressions of the soul" panose="02000603000000000000" pitchFamily="2" charset="0"/>
              </a:rPr>
              <a:t/>
            </a:r>
            <a:br>
              <a:rPr lang="it-IT" sz="2400" spc="300" dirty="0" smtClean="0">
                <a:latin typeface="expressions of the soul" panose="02000603000000000000" pitchFamily="2" charset="0"/>
                <a:ea typeface="expressions of the soul" panose="02000603000000000000" pitchFamily="2" charset="0"/>
              </a:rPr>
            </a:br>
            <a:r>
              <a:rPr lang="it-IT" sz="2400" spc="300" dirty="0" smtClean="0">
                <a:latin typeface="expressions of the soul" panose="02000603000000000000" pitchFamily="2" charset="0"/>
                <a:ea typeface="expressions of the soul" panose="02000603000000000000" pitchFamily="2" charset="0"/>
              </a:rPr>
              <a:t>del pesce con 37 mila pescherecci </a:t>
            </a:r>
          </a:p>
          <a:p>
            <a:r>
              <a:rPr lang="it-IT" sz="2400" spc="300" dirty="0" smtClean="0">
                <a:latin typeface="expressions of the soul" panose="02000603000000000000" pitchFamily="2" charset="0"/>
                <a:ea typeface="expressions of the soul" panose="02000603000000000000" pitchFamily="2" charset="0"/>
              </a:rPr>
              <a:t>industriali illegali  </a:t>
            </a:r>
            <a:endParaRPr lang="it-IT" sz="2400" spc="300" dirty="0">
              <a:latin typeface="expressions of the soul" panose="02000603000000000000" pitchFamily="2" charset="0"/>
              <a:ea typeface="expressions of the soul" panose="02000603000000000000" pitchFamily="2" charset="0"/>
            </a:endParaRPr>
          </a:p>
        </p:txBody>
      </p:sp>
      <p:sp>
        <p:nvSpPr>
          <p:cNvPr id="9" name="CasellaDiTesto 8"/>
          <p:cNvSpPr txBox="1"/>
          <p:nvPr/>
        </p:nvSpPr>
        <p:spPr>
          <a:xfrm>
            <a:off x="5957392" y="5906043"/>
            <a:ext cx="3186608" cy="830997"/>
          </a:xfrm>
          <a:prstGeom prst="rect">
            <a:avLst/>
          </a:prstGeom>
          <a:noFill/>
        </p:spPr>
        <p:txBody>
          <a:bodyPr wrap="square" rtlCol="0">
            <a:spAutoFit/>
          </a:bodyPr>
          <a:lstStyle/>
          <a:p>
            <a:r>
              <a:rPr lang="it-IT" sz="2400" dirty="0" smtClean="0">
                <a:latin typeface="expressions of the soul" panose="02000603000000000000" pitchFamily="2" charset="0"/>
                <a:ea typeface="expressions of the soul" panose="02000603000000000000" pitchFamily="2" charset="0"/>
              </a:rPr>
              <a:t>(fonte da M..</a:t>
            </a:r>
            <a:r>
              <a:rPr lang="it-IT" sz="2400" dirty="0" err="1" smtClean="0">
                <a:latin typeface="expressions of the soul" panose="02000603000000000000" pitchFamily="2" charset="0"/>
                <a:ea typeface="expressions of the soul" panose="02000603000000000000" pitchFamily="2" charset="0"/>
              </a:rPr>
              <a:t>Partfit</a:t>
            </a:r>
            <a:r>
              <a:rPr lang="it-IT" sz="2400" dirty="0" smtClean="0">
                <a:latin typeface="expressions of the soul" panose="02000603000000000000" pitchFamily="2" charset="0"/>
                <a:ea typeface="expressions of the soul" panose="02000603000000000000" pitchFamily="2" charset="0"/>
              </a:rPr>
              <a:t> , National  </a:t>
            </a:r>
          </a:p>
          <a:p>
            <a:r>
              <a:rPr lang="it-IT" sz="2400" dirty="0">
                <a:latin typeface="expressions of the soul" panose="02000603000000000000" pitchFamily="2" charset="0"/>
                <a:ea typeface="expressions of the soul" panose="02000603000000000000" pitchFamily="2" charset="0"/>
              </a:rPr>
              <a:t> </a:t>
            </a:r>
            <a:r>
              <a:rPr lang="it-IT" sz="2400" dirty="0" smtClean="0">
                <a:latin typeface="expressions of the soul" panose="02000603000000000000" pitchFamily="2" charset="0"/>
                <a:ea typeface="expressions of the soul" panose="02000603000000000000" pitchFamily="2" charset="0"/>
              </a:rPr>
              <a:t>Geographics,95’)</a:t>
            </a:r>
            <a:endParaRPr lang="it-IT" sz="2400" dirty="0">
              <a:latin typeface="expressions of the soul" panose="02000603000000000000" pitchFamily="2" charset="0"/>
              <a:ea typeface="expressions of the soul" panose="02000603000000000000" pitchFamily="2" charset="0"/>
            </a:endParaRPr>
          </a:p>
        </p:txBody>
      </p:sp>
      <p:pic>
        <p:nvPicPr>
          <p:cNvPr id="3078" name="Picture 6" descr="Fishing balco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4295130"/>
            <a:ext cx="890408" cy="11512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ishing balco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5374" y="4312582"/>
            <a:ext cx="890408" cy="115127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3887924" y="3771910"/>
            <a:ext cx="2088232" cy="523220"/>
          </a:xfrm>
          <a:prstGeom prst="rect">
            <a:avLst/>
          </a:prstGeom>
          <a:noFill/>
        </p:spPr>
        <p:txBody>
          <a:bodyPr wrap="square" rtlCol="0">
            <a:spAutoFit/>
          </a:bodyPr>
          <a:lstStyle/>
          <a:p>
            <a:r>
              <a:rPr lang="it-IT" sz="2800" b="1" dirty="0" smtClean="0">
                <a:latin typeface="expressions of the soul" panose="02000603000000000000" pitchFamily="2" charset="0"/>
                <a:ea typeface="expressions of the soul" panose="02000603000000000000" pitchFamily="2" charset="0"/>
              </a:rPr>
              <a:t>1             12 </a:t>
            </a:r>
            <a:endParaRPr lang="it-IT" sz="2800" b="1"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49124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323528" y="404664"/>
            <a:ext cx="8424936" cy="6155531"/>
          </a:xfrm>
          <a:prstGeom prst="rect">
            <a:avLst/>
          </a:prstGeom>
        </p:spPr>
        <p:txBody>
          <a:bodyPr wrap="square">
            <a:spAutoFit/>
          </a:bodyPr>
          <a:lstStyle/>
          <a:p>
            <a:r>
              <a:rPr lang="it-IT" sz="3200" b="1" dirty="0" smtClean="0">
                <a:latin typeface="expressions of the soul" panose="02000603000000000000" pitchFamily="2" charset="0"/>
                <a:ea typeface="expressions of the soul" panose="02000603000000000000" pitchFamily="2" charset="0"/>
              </a:rPr>
              <a:t>1970 -1990 </a:t>
            </a:r>
            <a:r>
              <a:rPr lang="it-IT" sz="2400" spc="300" dirty="0" smtClean="0">
                <a:latin typeface="expressions of the soul" panose="02000603000000000000" pitchFamily="2" charset="0"/>
                <a:ea typeface="expressions of the soul" panose="02000603000000000000" pitchFamily="2" charset="0"/>
              </a:rPr>
              <a:t>=  Numero di pescherecci raddoppiato</a:t>
            </a:r>
          </a:p>
          <a:p>
            <a:r>
              <a:rPr lang="it-IT" dirty="0" smtClean="0">
                <a:latin typeface="expressions of the soul" panose="02000603000000000000" pitchFamily="2" charset="0"/>
                <a:ea typeface="expressions of the soul" panose="02000603000000000000" pitchFamily="2" charset="0"/>
              </a:rPr>
              <a:t>(</a:t>
            </a:r>
            <a:r>
              <a:rPr lang="it-IT" dirty="0" err="1" smtClean="0">
                <a:latin typeface="expressions of the soul" panose="02000603000000000000" pitchFamily="2" charset="0"/>
                <a:ea typeface="expressions of the soul" panose="02000603000000000000" pitchFamily="2" charset="0"/>
              </a:rPr>
              <a:t>M.Parfit</a:t>
            </a:r>
            <a:r>
              <a:rPr lang="it-IT" dirty="0" smtClean="0">
                <a:latin typeface="expressions of the soul" panose="02000603000000000000" pitchFamily="2" charset="0"/>
                <a:ea typeface="expressions of the soul" panose="02000603000000000000" pitchFamily="2" charset="0"/>
              </a:rPr>
              <a:t>, National </a:t>
            </a:r>
            <a:r>
              <a:rPr lang="it-IT" dirty="0" err="1" smtClean="0">
                <a:latin typeface="expressions of the soul" panose="02000603000000000000" pitchFamily="2" charset="0"/>
                <a:ea typeface="expressions of the soul" panose="02000603000000000000" pitchFamily="2" charset="0"/>
              </a:rPr>
              <a:t>Geographics</a:t>
            </a:r>
            <a:r>
              <a:rPr lang="it-IT" dirty="0" smtClean="0">
                <a:latin typeface="expressions of the soul" panose="02000603000000000000" pitchFamily="2" charset="0"/>
                <a:ea typeface="expressions of the soul" panose="02000603000000000000" pitchFamily="2" charset="0"/>
              </a:rPr>
              <a:t> 95’)</a:t>
            </a:r>
          </a:p>
          <a:p>
            <a:r>
              <a:rPr lang="it-IT" sz="2400" dirty="0" smtClean="0">
                <a:latin typeface="expressions of the soul" panose="02000603000000000000" pitchFamily="2" charset="0"/>
                <a:ea typeface="expressions of the soul" panose="02000603000000000000" pitchFamily="2" charset="0"/>
              </a:rPr>
              <a:t/>
            </a:r>
            <a:br>
              <a:rPr lang="it-IT" sz="2400" dirty="0" smtClean="0">
                <a:latin typeface="expressions of the soul" panose="02000603000000000000" pitchFamily="2" charset="0"/>
                <a:ea typeface="expressions of the soul" panose="02000603000000000000" pitchFamily="2" charset="0"/>
              </a:rPr>
            </a:br>
            <a:r>
              <a:rPr lang="it-IT" sz="2400" spc="300" dirty="0" smtClean="0">
                <a:latin typeface="expressions of the soul" panose="02000603000000000000" pitchFamily="2" charset="0"/>
                <a:ea typeface="expressions of the soul" panose="02000603000000000000" pitchFamily="2" charset="0"/>
              </a:rPr>
              <a:t>Riduzione del </a:t>
            </a:r>
            <a:r>
              <a:rPr lang="it-IT" sz="2400" b="1" spc="300" dirty="0" smtClean="0">
                <a:latin typeface="expressions of the soul" panose="02000603000000000000" pitchFamily="2" charset="0"/>
                <a:ea typeface="expressions of the soul" panose="02000603000000000000" pitchFamily="2" charset="0"/>
              </a:rPr>
              <a:t>90% </a:t>
            </a:r>
            <a:r>
              <a:rPr lang="it-IT" sz="2400" spc="300" dirty="0" smtClean="0">
                <a:latin typeface="expressions of the soul" panose="02000603000000000000" pitchFamily="2" charset="0"/>
                <a:ea typeface="expressions of the soul" panose="02000603000000000000" pitchFamily="2" charset="0"/>
              </a:rPr>
              <a:t>della grande fauna marina </a:t>
            </a:r>
          </a:p>
          <a:p>
            <a:r>
              <a:rPr lang="it-IT" dirty="0" smtClean="0">
                <a:latin typeface="expressions of the soul" panose="02000603000000000000" pitchFamily="2" charset="0"/>
                <a:ea typeface="expressions of the soul" panose="02000603000000000000" pitchFamily="2" charset="0"/>
              </a:rPr>
              <a:t>(</a:t>
            </a:r>
            <a:r>
              <a:rPr lang="it-IT" dirty="0" err="1" smtClean="0">
                <a:latin typeface="expressions of the soul" panose="02000603000000000000" pitchFamily="2" charset="0"/>
                <a:ea typeface="expressions of the soul" panose="02000603000000000000" pitchFamily="2" charset="0"/>
              </a:rPr>
              <a:t>C.Safina</a:t>
            </a:r>
            <a:r>
              <a:rPr lang="it-IT" dirty="0" smtClean="0">
                <a:latin typeface="expressions of the soul" panose="02000603000000000000" pitchFamily="2" charset="0"/>
                <a:ea typeface="expressions of the soul" panose="02000603000000000000" pitchFamily="2" charset="0"/>
              </a:rPr>
              <a:t>, </a:t>
            </a:r>
            <a:r>
              <a:rPr lang="it-IT" dirty="0" err="1" smtClean="0">
                <a:latin typeface="expressions of the soul" panose="02000603000000000000" pitchFamily="2" charset="0"/>
                <a:ea typeface="expressions of the soul" panose="02000603000000000000" pitchFamily="2" charset="0"/>
              </a:rPr>
              <a:t>Scientific</a:t>
            </a:r>
            <a:r>
              <a:rPr lang="it-IT" dirty="0" smtClean="0">
                <a:latin typeface="expressions of the soul" panose="02000603000000000000" pitchFamily="2" charset="0"/>
                <a:ea typeface="expressions of the soul" panose="02000603000000000000" pitchFamily="2" charset="0"/>
              </a:rPr>
              <a:t> American 95’)</a:t>
            </a:r>
          </a:p>
          <a:p>
            <a:endParaRPr lang="it-IT" sz="2400" dirty="0">
              <a:latin typeface="expressions of the soul" panose="02000603000000000000" pitchFamily="2" charset="0"/>
              <a:ea typeface="expressions of the soul" panose="02000603000000000000" pitchFamily="2" charset="0"/>
            </a:endParaRPr>
          </a:p>
          <a:p>
            <a:r>
              <a:rPr lang="it-IT" sz="2400" dirty="0" smtClean="0">
                <a:solidFill>
                  <a:schemeClr val="accent1">
                    <a:lumMod val="75000"/>
                  </a:schemeClr>
                </a:solidFill>
                <a:latin typeface="expressions of the soul" panose="02000603000000000000" pitchFamily="2" charset="0"/>
                <a:ea typeface="expressions of the soul" panose="02000603000000000000" pitchFamily="2" charset="0"/>
              </a:rPr>
              <a:t>Perdite</a:t>
            </a:r>
            <a:r>
              <a:rPr lang="it-IT" sz="2400" dirty="0" smtClean="0">
                <a:latin typeface="expressions of the soul" panose="02000603000000000000" pitchFamily="2" charset="0"/>
                <a:ea typeface="expressions of the soul" panose="02000603000000000000" pitchFamily="2" charset="0"/>
              </a:rPr>
              <a:t> :</a:t>
            </a:r>
            <a:br>
              <a:rPr lang="it-IT" sz="2400" dirty="0" smtClean="0">
                <a:latin typeface="expressions of the soul" panose="02000603000000000000" pitchFamily="2" charset="0"/>
                <a:ea typeface="expressions of the soul" panose="02000603000000000000" pitchFamily="2" charset="0"/>
              </a:rPr>
            </a:br>
            <a:r>
              <a:rPr lang="it-IT" sz="2800" b="1" spc="300" dirty="0" smtClean="0">
                <a:latin typeface="expressions of the soul" panose="02000603000000000000" pitchFamily="2" charset="0"/>
                <a:ea typeface="expressions of the soul" panose="02000603000000000000" pitchFamily="2" charset="0"/>
              </a:rPr>
              <a:t>90% </a:t>
            </a:r>
            <a:r>
              <a:rPr lang="it-IT" sz="2400" b="1" spc="300" dirty="0" smtClean="0">
                <a:latin typeface="expressions of the soul" panose="02000603000000000000" pitchFamily="2" charset="0"/>
                <a:ea typeface="expressions of the soul" panose="02000603000000000000" pitchFamily="2" charset="0"/>
              </a:rPr>
              <a:t>degli squali</a:t>
            </a:r>
            <a:r>
              <a:rPr lang="en-US" sz="2400" b="1" spc="300" dirty="0">
                <a:latin typeface="expressions of the soul" panose="02000603000000000000" pitchFamily="2" charset="0"/>
                <a:ea typeface="expressions of the soul" panose="02000603000000000000" pitchFamily="2" charset="0"/>
              </a:rPr>
              <a:t> </a:t>
            </a:r>
            <a:r>
              <a:rPr lang="en-US" dirty="0" smtClean="0">
                <a:latin typeface="expressions of the soul" panose="02000603000000000000" pitchFamily="2" charset="0"/>
                <a:ea typeface="expressions of the soul" panose="02000603000000000000" pitchFamily="2" charset="0"/>
              </a:rPr>
              <a:t>(Dalhousie University)</a:t>
            </a:r>
            <a:r>
              <a:rPr lang="it-IT" dirty="0" smtClean="0">
                <a:latin typeface="expressions of the soul" panose="02000603000000000000" pitchFamily="2" charset="0"/>
                <a:ea typeface="expressions of the soul" panose="02000603000000000000" pitchFamily="2" charset="0"/>
              </a:rPr>
              <a:t/>
            </a:r>
            <a:br>
              <a:rPr lang="it-IT" dirty="0" smtClean="0">
                <a:latin typeface="expressions of the soul" panose="02000603000000000000" pitchFamily="2" charset="0"/>
                <a:ea typeface="expressions of the soul" panose="02000603000000000000" pitchFamily="2" charset="0"/>
              </a:rPr>
            </a:br>
            <a:r>
              <a:rPr lang="it-IT" sz="2800" b="1" spc="300" dirty="0" smtClean="0">
                <a:latin typeface="expressions of the soul" panose="02000603000000000000" pitchFamily="2" charset="0"/>
                <a:ea typeface="expressions of the soul" panose="02000603000000000000" pitchFamily="2" charset="0"/>
              </a:rPr>
              <a:t>99% </a:t>
            </a:r>
            <a:r>
              <a:rPr lang="it-IT" sz="2400" b="1" spc="300" dirty="0" smtClean="0">
                <a:latin typeface="expressions of the soul" panose="02000603000000000000" pitchFamily="2" charset="0"/>
                <a:ea typeface="expressions of the soul" panose="02000603000000000000" pitchFamily="2" charset="0"/>
              </a:rPr>
              <a:t>balenottere azzurre </a:t>
            </a:r>
            <a:r>
              <a:rPr lang="it-IT" dirty="0" smtClean="0">
                <a:latin typeface="expressions of the soul" panose="02000603000000000000" pitchFamily="2" charset="0"/>
                <a:ea typeface="expressions of the soul" panose="02000603000000000000" pitchFamily="2" charset="0"/>
              </a:rPr>
              <a:t>(</a:t>
            </a:r>
            <a:r>
              <a:rPr lang="en-US" dirty="0" err="1" smtClean="0">
                <a:latin typeface="expressions of the soul" panose="02000603000000000000" pitchFamily="2" charset="0"/>
                <a:ea typeface="expressions of the soul" panose="02000603000000000000" pitchFamily="2" charset="0"/>
              </a:rPr>
              <a:t>Sremba</a:t>
            </a:r>
            <a:r>
              <a:rPr lang="en-US" dirty="0">
                <a:latin typeface="expressions of the soul" panose="02000603000000000000" pitchFamily="2" charset="0"/>
                <a:ea typeface="expressions of the soul" panose="02000603000000000000" pitchFamily="2" charset="0"/>
              </a:rPr>
              <a:t>, Hancock at all.2012)</a:t>
            </a:r>
            <a:endParaRPr lang="it-IT" dirty="0">
              <a:latin typeface="expressions of the soul" panose="02000603000000000000" pitchFamily="2" charset="0"/>
              <a:ea typeface="expressions of the soul" panose="02000603000000000000" pitchFamily="2" charset="0"/>
            </a:endParaRPr>
          </a:p>
          <a:p>
            <a:r>
              <a:rPr lang="it-IT" sz="2800" b="1" spc="300" dirty="0" smtClean="0">
                <a:latin typeface="expressions of the soul" panose="02000603000000000000" pitchFamily="2" charset="0"/>
                <a:ea typeface="expressions of the soul" panose="02000603000000000000" pitchFamily="2" charset="0"/>
              </a:rPr>
              <a:t>80% </a:t>
            </a:r>
            <a:r>
              <a:rPr lang="it-IT" sz="2400" b="1" spc="300" dirty="0" smtClean="0">
                <a:latin typeface="expressions of the soul" panose="02000603000000000000" pitchFamily="2" charset="0"/>
                <a:ea typeface="expressions of the soul" panose="02000603000000000000" pitchFamily="2" charset="0"/>
              </a:rPr>
              <a:t>tonno rosso </a:t>
            </a:r>
            <a:r>
              <a:rPr lang="it-IT" dirty="0" smtClean="0">
                <a:latin typeface="expressions of the soul" panose="02000603000000000000" pitchFamily="2" charset="0"/>
                <a:ea typeface="expressions of the soul" panose="02000603000000000000" pitchFamily="2" charset="0"/>
              </a:rPr>
              <a:t>(Greenpeace)</a:t>
            </a:r>
          </a:p>
          <a:p>
            <a:endParaRPr lang="it-IT" dirty="0">
              <a:latin typeface="expressions of the soul" panose="02000603000000000000" pitchFamily="2" charset="0"/>
              <a:ea typeface="expressions of the soul" panose="02000603000000000000" pitchFamily="2" charset="0"/>
            </a:endParaRPr>
          </a:p>
          <a:p>
            <a:r>
              <a:rPr lang="it-IT" sz="2400" spc="300" dirty="0" smtClean="0">
                <a:latin typeface="expressions of the soul" panose="02000603000000000000" pitchFamily="2" charset="0"/>
                <a:ea typeface="expressions of the soul" panose="02000603000000000000" pitchFamily="2" charset="0"/>
              </a:rPr>
              <a:t>I nostri oceani hanno gli </a:t>
            </a: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anni contati </a:t>
            </a:r>
            <a:r>
              <a:rPr lang="it-IT" sz="2400" spc="300" dirty="0" smtClean="0">
                <a:latin typeface="expressions of the soul" panose="02000603000000000000" pitchFamily="2" charset="0"/>
                <a:ea typeface="expressions of the soul" panose="02000603000000000000" pitchFamily="2" charset="0"/>
              </a:rPr>
              <a:t>: </a:t>
            </a:r>
            <a:r>
              <a:rPr lang="it-IT" sz="3200" b="1" spc="300" dirty="0" smtClean="0">
                <a:latin typeface="expressions of the soul" panose="02000603000000000000" pitchFamily="2" charset="0"/>
                <a:ea typeface="expressions of the soul" panose="02000603000000000000" pitchFamily="2" charset="0"/>
              </a:rPr>
              <a:t>40</a:t>
            </a:r>
            <a:r>
              <a:rPr lang="it-IT" sz="2400" spc="300" dirty="0" smtClean="0">
                <a:latin typeface="expressions of the soul" panose="02000603000000000000" pitchFamily="2" charset="0"/>
                <a:ea typeface="expressions of the soul" panose="02000603000000000000" pitchFamily="2" charset="0"/>
              </a:rPr>
              <a:t> </a:t>
            </a:r>
            <a:r>
              <a:rPr lang="it-IT" sz="2400" dirty="0" smtClean="0">
                <a:latin typeface="expressions of the soul" panose="02000603000000000000" pitchFamily="2" charset="0"/>
                <a:ea typeface="expressions of the soul" panose="02000603000000000000" pitchFamily="2" charset="0"/>
              </a:rPr>
              <a:t>(Greenpeace)</a:t>
            </a:r>
          </a:p>
          <a:p>
            <a:endParaRPr lang="it-IT" sz="2400" spc="300" dirty="0">
              <a:latin typeface="expressions of the soul" panose="02000603000000000000" pitchFamily="2" charset="0"/>
              <a:ea typeface="expressions of the soul" panose="02000603000000000000" pitchFamily="2" charset="0"/>
            </a:endParaRPr>
          </a:p>
          <a:p>
            <a:pPr algn="ctr"/>
            <a:r>
              <a:rPr lang="it-IT" sz="2400" b="1" spc="300" dirty="0" smtClean="0">
                <a:latin typeface="expressions of the soul" panose="02000603000000000000" pitchFamily="2" charset="0"/>
                <a:ea typeface="expressions of the soul" panose="02000603000000000000" pitchFamily="2" charset="0"/>
              </a:rPr>
              <a:t>50%</a:t>
            </a:r>
            <a:r>
              <a:rPr lang="it-IT" sz="2400" spc="300" dirty="0" smtClean="0">
                <a:latin typeface="expressions of the soul" panose="02000603000000000000" pitchFamily="2" charset="0"/>
                <a:ea typeface="expressions of the soul" panose="02000603000000000000" pitchFamily="2" charset="0"/>
              </a:rPr>
              <a:t> pescato destinato a diventare </a:t>
            </a:r>
            <a:r>
              <a:rPr lang="it-IT" sz="2400" b="1" spc="300" dirty="0" smtClean="0">
                <a:latin typeface="expressions of the soul" panose="02000603000000000000" pitchFamily="2" charset="0"/>
                <a:ea typeface="expressions of the soul" panose="02000603000000000000" pitchFamily="2" charset="0"/>
              </a:rPr>
              <a:t>mangime</a:t>
            </a:r>
            <a:r>
              <a:rPr lang="it-IT" sz="2400" dirty="0" smtClean="0">
                <a:latin typeface="expressions of the soul" panose="02000603000000000000" pitchFamily="2" charset="0"/>
                <a:ea typeface="expressions of the soul" panose="02000603000000000000" pitchFamily="2" charset="0"/>
              </a:rPr>
              <a:t/>
            </a:r>
            <a:br>
              <a:rPr lang="it-IT" sz="2400" dirty="0" smtClean="0">
                <a:latin typeface="expressions of the soul" panose="02000603000000000000" pitchFamily="2" charset="0"/>
                <a:ea typeface="expressions of the soul" panose="02000603000000000000" pitchFamily="2" charset="0"/>
              </a:rPr>
            </a:b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Le mucche consumano più pesce di tutte</a:t>
            </a:r>
          </a:p>
          <a:p>
            <a:pPr algn="ct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 le  foche squali e delfini messi insieme </a:t>
            </a:r>
            <a:endPar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p:txBody>
      </p:sp>
      <p:pic>
        <p:nvPicPr>
          <p:cNvPr id="1028" name="Picture 4" descr="Cat plate for food of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77281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69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8436" y="260647"/>
            <a:ext cx="9252520"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CONFRONTO TRA STILI DI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CONSUMO</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3" name="CasellaDiTesto 2"/>
          <p:cNvSpPr txBox="1"/>
          <p:nvPr/>
        </p:nvSpPr>
        <p:spPr>
          <a:xfrm>
            <a:off x="1043608" y="1303390"/>
            <a:ext cx="3704860" cy="461665"/>
          </a:xfrm>
          <a:prstGeom prst="rect">
            <a:avLst/>
          </a:prstGeom>
          <a:noFill/>
        </p:spPr>
        <p:txBody>
          <a:bodyPr wrap="none" rtlCol="0">
            <a:spAutoFit/>
          </a:bodyPr>
          <a:lstStyle/>
          <a:p>
            <a:r>
              <a:rPr lang="it-IT" sz="2400" b="1" spc="300" dirty="0" smtClean="0">
                <a:latin typeface="expressions of the soul" panose="02000603000000000000" pitchFamily="2" charset="0"/>
                <a:ea typeface="expressions of the soul" panose="02000603000000000000" pitchFamily="2" charset="0"/>
              </a:rPr>
              <a:t>1</a:t>
            </a:r>
            <a:r>
              <a:rPr lang="it-IT" sz="2400" spc="300" dirty="0" smtClean="0">
                <a:latin typeface="expressions of the soul" panose="02000603000000000000" pitchFamily="2" charset="0"/>
                <a:ea typeface="expressions of the soul" panose="02000603000000000000" pitchFamily="2" charset="0"/>
              </a:rPr>
              <a:t>kg carne =</a:t>
            </a:r>
            <a:r>
              <a:rPr lang="it-IT" sz="2400" b="1" spc="300" dirty="0" smtClean="0">
                <a:latin typeface="expressions of the soul" panose="02000603000000000000" pitchFamily="2" charset="0"/>
                <a:ea typeface="expressions of the soul" panose="02000603000000000000" pitchFamily="2" charset="0"/>
              </a:rPr>
              <a:t> 8 </a:t>
            </a:r>
            <a:r>
              <a:rPr lang="it-IT" sz="2400" spc="300" dirty="0" smtClean="0">
                <a:latin typeface="expressions of the soul" panose="02000603000000000000" pitchFamily="2" charset="0"/>
                <a:ea typeface="expressions of the soul" panose="02000603000000000000" pitchFamily="2" charset="0"/>
              </a:rPr>
              <a:t>litri benzina</a:t>
            </a:r>
            <a:endParaRPr lang="it-IT" sz="2400" spc="300" dirty="0">
              <a:latin typeface="expressions of the soul" panose="02000603000000000000" pitchFamily="2" charset="0"/>
              <a:ea typeface="expressions of the soul" panose="02000603000000000000" pitchFamily="2" charset="0"/>
            </a:endParaRPr>
          </a:p>
        </p:txBody>
      </p:sp>
      <p:pic>
        <p:nvPicPr>
          <p:cNvPr id="2050" name="Picture 2" descr="Fuel t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824" y="1159960"/>
            <a:ext cx="687649" cy="687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ontal standing ma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648" y="3140968"/>
            <a:ext cx="888033" cy="888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ontal standing ma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649" y="2376162"/>
            <a:ext cx="888033" cy="8880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ontal standing ma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2728" y="2376161"/>
            <a:ext cx="888033" cy="8880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ontal standing man silhouet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364" y="3160317"/>
            <a:ext cx="888033" cy="8880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at pie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7678" y="2748495"/>
            <a:ext cx="784946" cy="7849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6868" y="4827938"/>
            <a:ext cx="782216" cy="782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5952" y="5143767"/>
            <a:ext cx="782216" cy="782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8168" y="5142658"/>
            <a:ext cx="782216" cy="7822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8168" y="4829154"/>
            <a:ext cx="782216" cy="782216"/>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p:cNvSpPr txBox="1"/>
          <p:nvPr/>
        </p:nvSpPr>
        <p:spPr>
          <a:xfrm>
            <a:off x="7247731" y="5695151"/>
            <a:ext cx="1140056" cy="461665"/>
          </a:xfrm>
          <a:prstGeom prst="rect">
            <a:avLst/>
          </a:prstGeom>
          <a:noFill/>
        </p:spPr>
        <p:txBody>
          <a:bodyPr wrap="none" rtlCol="0">
            <a:spAutoFit/>
          </a:bodyPr>
          <a:lstStyle/>
          <a:p>
            <a:r>
              <a:rPr lang="it-IT" sz="2400" b="1" spc="300" dirty="0" smtClean="0">
                <a:latin typeface="expressions of the soul" panose="02000603000000000000" pitchFamily="2" charset="0"/>
                <a:ea typeface="expressions of the soul" panose="02000603000000000000" pitchFamily="2" charset="0"/>
              </a:rPr>
              <a:t>360</a:t>
            </a:r>
            <a:r>
              <a:rPr lang="it-IT" sz="2400" spc="300" dirty="0" smtClean="0">
                <a:latin typeface="expressions of the soul" panose="02000603000000000000" pitchFamily="2" charset="0"/>
                <a:ea typeface="expressions of the soul" panose="02000603000000000000" pitchFamily="2" charset="0"/>
              </a:rPr>
              <a:t> gg</a:t>
            </a:r>
            <a:endParaRPr lang="it-IT" sz="2400" spc="300" dirty="0">
              <a:latin typeface="expressions of the soul" panose="02000603000000000000" pitchFamily="2" charset="0"/>
              <a:ea typeface="expressions of the soul" panose="02000603000000000000" pitchFamily="2" charset="0"/>
            </a:endParaRPr>
          </a:p>
        </p:txBody>
      </p:sp>
      <p:pic>
        <p:nvPicPr>
          <p:cNvPr id="2058" name="Picture 10" descr="CO2 clou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328" y="4796578"/>
            <a:ext cx="1327662" cy="1327662"/>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p:cNvSpPr txBox="1"/>
          <p:nvPr/>
        </p:nvSpPr>
        <p:spPr>
          <a:xfrm>
            <a:off x="4592019" y="4647194"/>
            <a:ext cx="2981907" cy="1938992"/>
          </a:xfrm>
          <a:prstGeom prst="rect">
            <a:avLst/>
          </a:prstGeom>
          <a:noFill/>
        </p:spPr>
        <p:txBody>
          <a:bodyPr wrap="none" rtlCol="0">
            <a:spAutoFit/>
          </a:bodyPr>
          <a:lstStyle/>
          <a:p>
            <a:r>
              <a:rPr lang="it-IT" sz="2400" b="1" spc="300" dirty="0" smtClean="0">
                <a:latin typeface="expressions of the soul" panose="02000603000000000000" pitchFamily="2" charset="0"/>
                <a:ea typeface="expressions of the soul" panose="02000603000000000000" pitchFamily="2" charset="0"/>
              </a:rPr>
              <a:t>9</a:t>
            </a:r>
            <a:r>
              <a:rPr lang="it-IT" sz="2400" spc="300" dirty="0" smtClean="0">
                <a:latin typeface="expressions of the soul" panose="02000603000000000000" pitchFamily="2" charset="0"/>
                <a:ea typeface="expressions of the soul" panose="02000603000000000000" pitchFamily="2" charset="0"/>
              </a:rPr>
              <a:t> tonnellate</a:t>
            </a:r>
          </a:p>
          <a:p>
            <a:endParaRPr lang="it-IT" sz="2400" spc="300" dirty="0">
              <a:latin typeface="expressions of the soul" panose="02000603000000000000" pitchFamily="2" charset="0"/>
              <a:ea typeface="expressions of the soul" panose="02000603000000000000" pitchFamily="2" charset="0"/>
            </a:endParaRPr>
          </a:p>
          <a:p>
            <a:endParaRPr lang="it-IT" sz="2400" spc="300" dirty="0" smtClean="0">
              <a:latin typeface="expressions of the soul" panose="02000603000000000000" pitchFamily="2" charset="0"/>
              <a:ea typeface="expressions of the soul" panose="02000603000000000000" pitchFamily="2" charset="0"/>
            </a:endParaRPr>
          </a:p>
          <a:p>
            <a:r>
              <a:rPr lang="it-IT" sz="2400" spc="300" dirty="0" smtClean="0">
                <a:latin typeface="expressions of the soul" panose="02000603000000000000" pitchFamily="2" charset="0"/>
                <a:ea typeface="expressions of the soul" panose="02000603000000000000" pitchFamily="2" charset="0"/>
              </a:rPr>
              <a:t>+ metano</a:t>
            </a:r>
          </a:p>
          <a:p>
            <a:r>
              <a:rPr lang="it-IT" sz="2400" spc="300" dirty="0" smtClean="0">
                <a:latin typeface="expressions of the soul" panose="02000603000000000000" pitchFamily="2" charset="0"/>
                <a:ea typeface="expressions of the soul" panose="02000603000000000000" pitchFamily="2" charset="0"/>
              </a:rPr>
              <a:t>+ protossido di azoto</a:t>
            </a:r>
            <a:endParaRPr lang="it-IT" sz="2400" spc="300" dirty="0">
              <a:latin typeface="expressions of the soul" panose="02000603000000000000" pitchFamily="2" charset="0"/>
              <a:ea typeface="expressions of the soul" panose="02000603000000000000" pitchFamily="2" charset="0"/>
            </a:endParaRPr>
          </a:p>
        </p:txBody>
      </p:sp>
      <p:sp>
        <p:nvSpPr>
          <p:cNvPr id="14" name="Callout con freccia in giù 13"/>
          <p:cNvSpPr/>
          <p:nvPr/>
        </p:nvSpPr>
        <p:spPr>
          <a:xfrm>
            <a:off x="5790453" y="2502966"/>
            <a:ext cx="2304256" cy="2060950"/>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4" name="Rettangolo 3"/>
          <p:cNvSpPr/>
          <p:nvPr/>
        </p:nvSpPr>
        <p:spPr>
          <a:xfrm>
            <a:off x="246088" y="2710804"/>
            <a:ext cx="7366673" cy="1477328"/>
          </a:xfrm>
          <a:prstGeom prst="rect">
            <a:avLst/>
          </a:prstGeom>
        </p:spPr>
        <p:txBody>
          <a:bodyPr wrap="square">
            <a:spAutoFit/>
          </a:bodyPr>
          <a:lstStyle/>
          <a:p>
            <a:r>
              <a:rPr lang="it-IT" sz="2400" spc="300" dirty="0" smtClean="0">
                <a:latin typeface="expressions of the soul" panose="02000603000000000000" pitchFamily="2" charset="0"/>
                <a:ea typeface="expressions of the soul" panose="02000603000000000000" pitchFamily="2" charset="0"/>
              </a:rPr>
              <a:t>una famiglia           </a:t>
            </a:r>
            <a:r>
              <a:rPr lang="it-IT" sz="3200" spc="300" dirty="0" smtClean="0">
                <a:latin typeface="expressions of the soul" panose="02000603000000000000" pitchFamily="2" charset="0"/>
                <a:ea typeface="expressions of the soul" panose="02000603000000000000" pitchFamily="2" charset="0"/>
              </a:rPr>
              <a:t>=</a:t>
            </a:r>
            <a:r>
              <a:rPr lang="it-IT" sz="2000" b="1" spc="300" dirty="0" smtClean="0">
                <a:latin typeface="expressions of the soul" panose="02000603000000000000" pitchFamily="2" charset="0"/>
                <a:ea typeface="expressions of the soul" panose="02000603000000000000" pitchFamily="2" charset="0"/>
              </a:rPr>
              <a:t>340</a:t>
            </a:r>
            <a:r>
              <a:rPr lang="it-IT" sz="2000" spc="300" dirty="0" smtClean="0">
                <a:latin typeface="expressions of the soul" panose="02000603000000000000" pitchFamily="2" charset="0"/>
                <a:ea typeface="expressions of the soul" panose="02000603000000000000" pitchFamily="2" charset="0"/>
              </a:rPr>
              <a:t> kg             </a:t>
            </a:r>
            <a:r>
              <a:rPr lang="it-IT" sz="3600" spc="300" dirty="0" smtClean="0">
                <a:latin typeface="expressions of the soul" panose="02000603000000000000" pitchFamily="2" charset="0"/>
                <a:ea typeface="expressions of the soul" panose="02000603000000000000" pitchFamily="2" charset="0"/>
              </a:rPr>
              <a:t>=  </a:t>
            </a:r>
            <a:r>
              <a:rPr lang="it-IT" sz="2400" b="1" spc="300" dirty="0" smtClean="0">
                <a:latin typeface="expressions of the soul" panose="02000603000000000000" pitchFamily="2" charset="0"/>
                <a:ea typeface="expressions of the soul" panose="02000603000000000000" pitchFamily="2" charset="0"/>
              </a:rPr>
              <a:t>3 mila </a:t>
            </a:r>
            <a:r>
              <a:rPr lang="it-IT" sz="2400" spc="300" dirty="0" smtClean="0">
                <a:latin typeface="expressions of the soul" panose="02000603000000000000" pitchFamily="2" charset="0"/>
                <a:ea typeface="expressions of the soul" panose="02000603000000000000" pitchFamily="2" charset="0"/>
              </a:rPr>
              <a:t>litri</a:t>
            </a:r>
          </a:p>
          <a:p>
            <a:endParaRPr lang="it-IT" spc="300" dirty="0">
              <a:latin typeface="expressions of the soul" panose="02000603000000000000" pitchFamily="2" charset="0"/>
              <a:ea typeface="expressions of the soul" panose="02000603000000000000" pitchFamily="2" charset="0"/>
            </a:endParaRPr>
          </a:p>
          <a:p>
            <a:endParaRPr lang="it-IT" spc="300" dirty="0" smtClean="0">
              <a:latin typeface="expressions of the soul" panose="02000603000000000000" pitchFamily="2" charset="0"/>
              <a:ea typeface="expressions of the soul" panose="02000603000000000000" pitchFamily="2" charset="0"/>
            </a:endParaRPr>
          </a:p>
          <a:p>
            <a:r>
              <a:rPr lang="it-IT" spc="300" dirty="0">
                <a:latin typeface="expressions of the soul" panose="02000603000000000000" pitchFamily="2" charset="0"/>
                <a:ea typeface="expressions of the soul" panose="02000603000000000000" pitchFamily="2" charset="0"/>
              </a:rPr>
              <a:t> </a:t>
            </a:r>
            <a:r>
              <a:rPr lang="it-IT" spc="300" dirty="0" smtClean="0">
                <a:latin typeface="expressions of the soul" panose="02000603000000000000" pitchFamily="2" charset="0"/>
                <a:ea typeface="expressions of the soul" panose="02000603000000000000" pitchFamily="2" charset="0"/>
              </a:rPr>
              <a:t>                                                </a:t>
            </a:r>
            <a:endParaRPr lang="it-IT" spc="300" dirty="0">
              <a:latin typeface="expressions of the soul" panose="02000603000000000000" pitchFamily="2" charset="0"/>
              <a:ea typeface="expressions of the soul" panose="02000603000000000000" pitchFamily="2" charset="0"/>
            </a:endParaRPr>
          </a:p>
        </p:txBody>
      </p:sp>
      <p:pic>
        <p:nvPicPr>
          <p:cNvPr id="16" name="Picture 2" descr="Fuel t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060" y="2761819"/>
            <a:ext cx="687649" cy="68764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11560" y="5142658"/>
            <a:ext cx="1771168" cy="369332"/>
          </a:xfrm>
          <a:prstGeom prst="rect">
            <a:avLst/>
          </a:prstGeom>
          <a:noFill/>
        </p:spPr>
        <p:txBody>
          <a:bodyPr wrap="square" rtlCol="0">
            <a:spAutoFit/>
          </a:bodyPr>
          <a:lstStyle/>
          <a:p>
            <a:r>
              <a:rPr lang="it-IT" i="1" dirty="0" smtClean="0"/>
              <a:t>(Jeremy Rifkin)</a:t>
            </a:r>
            <a:endParaRPr lang="it-IT" i="1" dirty="0"/>
          </a:p>
        </p:txBody>
      </p:sp>
    </p:spTree>
    <p:extLst>
      <p:ext uri="{BB962C8B-B14F-4D97-AF65-F5344CB8AC3E}">
        <p14:creationId xmlns:p14="http://schemas.microsoft.com/office/powerpoint/2010/main" val="4007148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4" descr="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648" y="698098"/>
            <a:ext cx="744295" cy="7442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Cloud black shape, IOS 7 interface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795" y="382878"/>
            <a:ext cx="466159" cy="4661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loud black shape, IOS 7 interface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868" y="1143060"/>
            <a:ext cx="466159" cy="466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loud black shape, IOS 7 interface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794" y="1376139"/>
            <a:ext cx="466159" cy="466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loud black shape, IOS 7 interface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0643" y="794574"/>
            <a:ext cx="466159" cy="466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Cloud black shape, IOS 7 interface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925" y="426701"/>
            <a:ext cx="466159" cy="466159"/>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5652120" y="980727"/>
            <a:ext cx="1140056" cy="461665"/>
          </a:xfrm>
          <a:prstGeom prst="rect">
            <a:avLst/>
          </a:prstGeom>
          <a:noFill/>
        </p:spPr>
        <p:txBody>
          <a:bodyPr wrap="none" rtlCol="0">
            <a:spAutoFit/>
          </a:bodyPr>
          <a:lstStyle/>
          <a:p>
            <a:r>
              <a:rPr lang="it-IT" sz="2400" b="1" spc="300" dirty="0" smtClean="0">
                <a:latin typeface="expressions of the soul" panose="02000603000000000000" pitchFamily="2" charset="0"/>
                <a:ea typeface="expressions of the soul" panose="02000603000000000000" pitchFamily="2" charset="0"/>
              </a:rPr>
              <a:t>360</a:t>
            </a:r>
            <a:r>
              <a:rPr lang="it-IT" sz="2400" spc="300" dirty="0" smtClean="0">
                <a:latin typeface="expressions of the soul" panose="02000603000000000000" pitchFamily="2" charset="0"/>
                <a:ea typeface="expressions of the soul" panose="02000603000000000000" pitchFamily="2" charset="0"/>
              </a:rPr>
              <a:t> gg</a:t>
            </a:r>
            <a:endParaRPr lang="it-IT" sz="2400" spc="300" dirty="0">
              <a:latin typeface="expressions of the soul" panose="02000603000000000000" pitchFamily="2" charset="0"/>
              <a:ea typeface="expressions of the soul" panose="02000603000000000000" pitchFamily="2" charset="0"/>
            </a:endParaRPr>
          </a:p>
        </p:txBody>
      </p:sp>
      <p:pic>
        <p:nvPicPr>
          <p:cNvPr id="9" name="Picture 6" descr="Cow silhouet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548680"/>
            <a:ext cx="1027087" cy="1027087"/>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1782663" y="980728"/>
            <a:ext cx="1959191" cy="830997"/>
          </a:xfrm>
          <a:prstGeom prst="rect">
            <a:avLst/>
          </a:prstGeom>
          <a:noFill/>
        </p:spPr>
        <p:txBody>
          <a:bodyPr wrap="none" rtlCol="0">
            <a:spAutoFit/>
          </a:bodyPr>
          <a:lstStyle/>
          <a:p>
            <a:r>
              <a:rPr lang="it-IT" sz="2400" b="1" spc="300" dirty="0" smtClean="0">
                <a:latin typeface="expressions of the soul" panose="02000603000000000000" pitchFamily="2" charset="0"/>
                <a:ea typeface="expressions of the soul" panose="02000603000000000000" pitchFamily="2" charset="0"/>
              </a:rPr>
              <a:t>75kg metano</a:t>
            </a:r>
          </a:p>
          <a:p>
            <a:r>
              <a:rPr lang="it-IT" sz="2000" spc="300" dirty="0" smtClean="0">
                <a:latin typeface="expressions of the soul" panose="02000603000000000000" pitchFamily="2" charset="0"/>
                <a:ea typeface="expressions of the soul" panose="02000603000000000000" pitchFamily="2" charset="0"/>
              </a:rPr>
              <a:t>(=1500 kg CO</a:t>
            </a:r>
            <a:r>
              <a:rPr lang="it-IT" sz="1400" spc="300" dirty="0" smtClean="0">
                <a:latin typeface="expressions of the soul" panose="02000603000000000000" pitchFamily="2" charset="0"/>
                <a:ea typeface="expressions of the soul" panose="02000603000000000000" pitchFamily="2" charset="0"/>
              </a:rPr>
              <a:t>2</a:t>
            </a:r>
            <a:r>
              <a:rPr lang="it-IT" sz="2400" spc="300" dirty="0" smtClean="0">
                <a:latin typeface="expressions of the soul" panose="02000603000000000000" pitchFamily="2" charset="0"/>
                <a:ea typeface="expressions of the soul" panose="02000603000000000000" pitchFamily="2" charset="0"/>
              </a:rPr>
              <a:t>)</a:t>
            </a:r>
            <a:endParaRPr lang="it-IT" sz="2400" spc="300" dirty="0">
              <a:latin typeface="expressions of the soul" panose="02000603000000000000" pitchFamily="2" charset="0"/>
              <a:ea typeface="expressions of the soul" panose="02000603000000000000" pitchFamily="2" charset="0"/>
            </a:endParaRPr>
          </a:p>
        </p:txBody>
      </p:sp>
      <p:sp>
        <p:nvSpPr>
          <p:cNvPr id="12" name="CasellaDiTesto 11"/>
          <p:cNvSpPr txBox="1"/>
          <p:nvPr/>
        </p:nvSpPr>
        <p:spPr>
          <a:xfrm>
            <a:off x="257755" y="2204864"/>
            <a:ext cx="9956572" cy="2246769"/>
          </a:xfrm>
          <a:prstGeom prst="rect">
            <a:avLst/>
          </a:prstGeom>
          <a:noFill/>
        </p:spPr>
        <p:txBody>
          <a:bodyPr wrap="none" rtlCol="0">
            <a:spAutoFit/>
          </a:bodyPr>
          <a:lstStyle/>
          <a:p>
            <a:r>
              <a:rPr lang="it-IT" sz="2400" b="1" spc="300" dirty="0" smtClean="0">
                <a:latin typeface="expressions of the soul" panose="02000603000000000000" pitchFamily="2" charset="0"/>
                <a:ea typeface="expressions of the soul" panose="02000603000000000000" pitchFamily="2" charset="0"/>
              </a:rPr>
              <a:t>32</a:t>
            </a:r>
            <a:r>
              <a:rPr lang="it-IT" sz="2400" b="1" spc="300" dirty="0">
                <a:latin typeface="expressions of the soul" panose="02000603000000000000" pitchFamily="2" charset="0"/>
                <a:ea typeface="expressions of the soul" panose="02000603000000000000" pitchFamily="2" charset="0"/>
              </a:rPr>
              <a:t>0</a:t>
            </a:r>
            <a:r>
              <a:rPr lang="it-IT" sz="2400" b="1" spc="300" dirty="0" smtClean="0">
                <a:latin typeface="expressions of the soul" panose="02000603000000000000" pitchFamily="2" charset="0"/>
                <a:ea typeface="expressions of the soul" panose="02000603000000000000" pitchFamily="2" charset="0"/>
              </a:rPr>
              <a:t> kcal </a:t>
            </a:r>
            <a:r>
              <a:rPr lang="it-IT" sz="24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 vegetali = 0.04 litri benzina = CO</a:t>
            </a:r>
            <a:r>
              <a:rPr lang="it-IT" sz="16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2</a:t>
            </a:r>
          </a:p>
          <a:p>
            <a:r>
              <a:rPr lang="it-IT" sz="1600" b="1" spc="300" dirty="0">
                <a:latin typeface="expressions of the soul" panose="02000603000000000000" pitchFamily="2" charset="0"/>
                <a:ea typeface="expressions of the soul" panose="02000603000000000000" pitchFamily="2" charset="0"/>
                <a:sym typeface="Wingdings" panose="05000000000000000000" pitchFamily="2" charset="2"/>
              </a:rPr>
              <a:t> </a:t>
            </a:r>
            <a:r>
              <a:rPr lang="it-IT" sz="16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                 </a:t>
            </a:r>
            <a:r>
              <a:rPr lang="it-IT" sz="24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 </a:t>
            </a:r>
            <a:r>
              <a:rPr lang="it-IT" sz="2000" spc="300" dirty="0" smtClean="0">
                <a:latin typeface="expressions of the soul" panose="02000603000000000000" pitchFamily="2" charset="0"/>
                <a:ea typeface="expressions of the soul" panose="02000603000000000000" pitchFamily="2" charset="0"/>
                <a:sym typeface="Wingdings" panose="05000000000000000000" pitchFamily="2" charset="2"/>
              </a:rPr>
              <a:t>(cavolfiore, broccoli, melanzana e riso)</a:t>
            </a:r>
          </a:p>
          <a:p>
            <a:endParaRPr lang="it-IT" sz="2000" spc="300" dirty="0">
              <a:latin typeface="expressions of the soul" panose="02000603000000000000" pitchFamily="2" charset="0"/>
              <a:ea typeface="expressions of the soul" panose="02000603000000000000" pitchFamily="2" charset="0"/>
              <a:sym typeface="Wingdings" panose="05000000000000000000" pitchFamily="2" charset="2"/>
            </a:endParaRPr>
          </a:p>
          <a:p>
            <a:r>
              <a:rPr lang="it-IT" sz="2000" spc="300" dirty="0" smtClean="0">
                <a:latin typeface="expressions of the soul" panose="02000603000000000000" pitchFamily="2" charset="0"/>
                <a:ea typeface="expressions of the soul" panose="02000603000000000000" pitchFamily="2" charset="0"/>
              </a:rPr>
              <a:t>             </a:t>
            </a:r>
            <a:r>
              <a:rPr lang="it-IT" sz="24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 animali </a:t>
            </a:r>
            <a:r>
              <a:rPr lang="it-IT" sz="2400" b="1" spc="300" dirty="0">
                <a:latin typeface="expressions of the soul" panose="02000603000000000000" pitchFamily="2" charset="0"/>
                <a:ea typeface="expressions of the soul" panose="02000603000000000000" pitchFamily="2" charset="0"/>
                <a:sym typeface="Wingdings" panose="05000000000000000000" pitchFamily="2" charset="2"/>
              </a:rPr>
              <a:t>= </a:t>
            </a:r>
            <a:r>
              <a:rPr lang="it-IT" sz="24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0.60 </a:t>
            </a:r>
            <a:r>
              <a:rPr lang="it-IT" sz="2400" b="1" spc="300" dirty="0">
                <a:latin typeface="expressions of the soul" panose="02000603000000000000" pitchFamily="2" charset="0"/>
                <a:ea typeface="expressions of the soul" panose="02000603000000000000" pitchFamily="2" charset="0"/>
                <a:sym typeface="Wingdings" panose="05000000000000000000" pitchFamily="2" charset="2"/>
              </a:rPr>
              <a:t>litri benzina </a:t>
            </a:r>
            <a:r>
              <a:rPr lang="it-IT" sz="24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=CO</a:t>
            </a:r>
            <a:r>
              <a:rPr lang="it-IT"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2</a:t>
            </a:r>
            <a:r>
              <a:rPr lang="it-IT" sz="24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+CH4+N2O</a:t>
            </a:r>
            <a:endParaRPr lang="it-IT" sz="1600" spc="300" dirty="0" smtClean="0">
              <a:latin typeface="expressions of the soul" panose="02000603000000000000" pitchFamily="2" charset="0"/>
              <a:ea typeface="expressions of the soul" panose="02000603000000000000" pitchFamily="2" charset="0"/>
              <a:sym typeface="Wingdings" panose="05000000000000000000" pitchFamily="2" charset="2"/>
            </a:endParaRPr>
          </a:p>
          <a:p>
            <a:r>
              <a:rPr lang="it-IT" sz="2400" b="1" spc="300" dirty="0">
                <a:latin typeface="expressions of the soul" panose="02000603000000000000" pitchFamily="2" charset="0"/>
                <a:ea typeface="expressions of the soul" panose="02000603000000000000" pitchFamily="2" charset="0"/>
                <a:sym typeface="Wingdings" panose="05000000000000000000" pitchFamily="2" charset="2"/>
              </a:rPr>
              <a:t> </a:t>
            </a:r>
            <a:r>
              <a:rPr lang="it-IT" sz="2400" b="1" spc="300" dirty="0" smtClean="0">
                <a:latin typeface="expressions of the soul" panose="02000603000000000000" pitchFamily="2" charset="0"/>
                <a:ea typeface="expressions of the soul" panose="02000603000000000000" pitchFamily="2" charset="0"/>
                <a:sym typeface="Wingdings" panose="05000000000000000000" pitchFamily="2" charset="2"/>
              </a:rPr>
              <a:t>              </a:t>
            </a:r>
            <a:r>
              <a:rPr lang="it-IT" sz="2000" spc="300" dirty="0" smtClean="0">
                <a:latin typeface="expressions of the soul" panose="02000603000000000000" pitchFamily="2" charset="0"/>
                <a:ea typeface="expressions of the soul" panose="02000603000000000000" pitchFamily="2" charset="0"/>
                <a:sym typeface="Wingdings" panose="05000000000000000000" pitchFamily="2" charset="2"/>
              </a:rPr>
              <a:t>(manzo)                                 (</a:t>
            </a:r>
            <a:r>
              <a:rPr lang="it-IT" sz="2000" spc="300" dirty="0">
                <a:latin typeface="expressions of the soul" panose="02000603000000000000" pitchFamily="2" charset="0"/>
                <a:ea typeface="expressions of the soul" panose="02000603000000000000" pitchFamily="2" charset="0"/>
                <a:sym typeface="Wingdings" panose="05000000000000000000" pitchFamily="2" charset="2"/>
              </a:rPr>
              <a:t>x4 se di </a:t>
            </a:r>
            <a:r>
              <a:rPr lang="it-IT" sz="2000" spc="300" dirty="0" smtClean="0">
                <a:latin typeface="expressions of the soul" panose="02000603000000000000" pitchFamily="2" charset="0"/>
                <a:ea typeface="expressions of the soul" panose="02000603000000000000" pitchFamily="2" charset="0"/>
                <a:sym typeface="Wingdings" panose="05000000000000000000" pitchFamily="2" charset="2"/>
              </a:rPr>
              <a:t>allevamento)          </a:t>
            </a:r>
            <a:endParaRPr lang="it-IT" sz="2000" spc="300" dirty="0">
              <a:latin typeface="expressions of the soul" panose="02000603000000000000" pitchFamily="2" charset="0"/>
              <a:ea typeface="expressions of the soul" panose="02000603000000000000" pitchFamily="2" charset="0"/>
              <a:sym typeface="Wingdings" panose="05000000000000000000" pitchFamily="2" charset="2"/>
            </a:endParaRPr>
          </a:p>
          <a:p>
            <a:endParaRPr lang="it-IT" sz="2400" spc="300" dirty="0">
              <a:latin typeface="expressions of the soul" panose="02000603000000000000" pitchFamily="2" charset="0"/>
              <a:ea typeface="expressions of the soul" panose="02000603000000000000" pitchFamily="2" charset="0"/>
            </a:endParaRPr>
          </a:p>
        </p:txBody>
      </p:sp>
      <p:sp>
        <p:nvSpPr>
          <p:cNvPr id="14" name="Rettangolo 13"/>
          <p:cNvSpPr/>
          <p:nvPr/>
        </p:nvSpPr>
        <p:spPr>
          <a:xfrm>
            <a:off x="570963" y="4653136"/>
            <a:ext cx="8061662" cy="206210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it-IT" sz="3200" b="0" cap="none" spc="300" dirty="0" smtClean="0">
                <a:ln w="18415" cmpd="sng">
                  <a:solidFill>
                    <a:schemeClr val="tx2">
                      <a:lumMod val="75000"/>
                    </a:schemeClr>
                  </a:solidFill>
                  <a:prstDash val="solid"/>
                </a:ln>
                <a:solidFill>
                  <a:schemeClr val="tx2">
                    <a:lumMod val="75000"/>
                  </a:schemeClr>
                </a:solidFill>
                <a:effectLst>
                  <a:outerShdw blurRad="63500" dir="3600000" algn="tl" rotWithShape="0">
                    <a:srgbClr val="000000">
                      <a:alpha val="70000"/>
                    </a:srgbClr>
                  </a:outerShdw>
                </a:effectLst>
                <a:latin typeface="expressions of the soul" panose="02000603000000000000" pitchFamily="2" charset="0"/>
                <a:ea typeface="expressions of the soul" panose="02000603000000000000" pitchFamily="2" charset="0"/>
              </a:rPr>
              <a:t>X 16 litri di benzina in più</a:t>
            </a:r>
            <a:br>
              <a:rPr lang="it-IT" sz="3200" b="0" cap="none" spc="300" dirty="0" smtClean="0">
                <a:ln w="18415" cmpd="sng">
                  <a:solidFill>
                    <a:schemeClr val="tx2">
                      <a:lumMod val="75000"/>
                    </a:schemeClr>
                  </a:solidFill>
                  <a:prstDash val="solid"/>
                </a:ln>
                <a:solidFill>
                  <a:schemeClr val="tx2">
                    <a:lumMod val="75000"/>
                  </a:schemeClr>
                </a:solidFill>
                <a:effectLst>
                  <a:outerShdw blurRad="63500" dir="3600000" algn="tl" rotWithShape="0">
                    <a:srgbClr val="000000">
                      <a:alpha val="70000"/>
                    </a:srgbClr>
                  </a:outerShdw>
                </a:effectLst>
                <a:latin typeface="expressions of the soul" panose="02000603000000000000" pitchFamily="2" charset="0"/>
                <a:ea typeface="expressions of the soul" panose="02000603000000000000" pitchFamily="2" charset="0"/>
              </a:rPr>
            </a:br>
            <a:r>
              <a:rPr lang="it-IT" sz="3200" b="0" cap="none" spc="300" dirty="0" smtClean="0">
                <a:ln w="18415" cmpd="sng">
                  <a:solidFill>
                    <a:schemeClr val="tx2">
                      <a:lumMod val="75000"/>
                    </a:schemeClr>
                  </a:solidFill>
                  <a:prstDash val="solid"/>
                </a:ln>
                <a:solidFill>
                  <a:schemeClr val="tx2">
                    <a:lumMod val="75000"/>
                  </a:schemeClr>
                </a:solidFill>
                <a:effectLst>
                  <a:outerShdw blurRad="63500" dir="3600000" algn="tl" rotWithShape="0">
                    <a:srgbClr val="000000">
                      <a:alpha val="70000"/>
                    </a:srgbClr>
                  </a:outerShdw>
                </a:effectLst>
                <a:latin typeface="expressions of the soul" panose="02000603000000000000" pitchFamily="2" charset="0"/>
                <a:ea typeface="expressions of the soul" panose="02000603000000000000" pitchFamily="2" charset="0"/>
              </a:rPr>
              <a:t>X 24 kg di gas serra misurati in CO</a:t>
            </a:r>
            <a:r>
              <a:rPr lang="it-IT" sz="2000" b="0" cap="none" spc="300" dirty="0" smtClean="0">
                <a:ln w="18415" cmpd="sng">
                  <a:solidFill>
                    <a:schemeClr val="tx2">
                      <a:lumMod val="75000"/>
                    </a:schemeClr>
                  </a:solidFill>
                  <a:prstDash val="solid"/>
                </a:ln>
                <a:solidFill>
                  <a:schemeClr val="tx2">
                    <a:lumMod val="75000"/>
                  </a:schemeClr>
                </a:solidFill>
                <a:effectLst>
                  <a:outerShdw blurRad="63500" dir="3600000" algn="tl" rotWithShape="0">
                    <a:srgbClr val="000000">
                      <a:alpha val="70000"/>
                    </a:srgbClr>
                  </a:outerShdw>
                </a:effectLst>
                <a:latin typeface="expressions of the soul" panose="02000603000000000000" pitchFamily="2" charset="0"/>
                <a:ea typeface="expressions of the soul" panose="02000603000000000000" pitchFamily="2" charset="0"/>
              </a:rPr>
              <a:t>2</a:t>
            </a:r>
            <a:r>
              <a:rPr lang="it-IT" sz="3200" b="0" cap="none" spc="300" dirty="0" smtClean="0">
                <a:ln w="18415" cmpd="sng">
                  <a:solidFill>
                    <a:schemeClr val="tx2">
                      <a:lumMod val="75000"/>
                    </a:schemeClr>
                  </a:solidFill>
                  <a:prstDash val="solid"/>
                </a:ln>
                <a:solidFill>
                  <a:schemeClr val="tx2">
                    <a:lumMod val="75000"/>
                  </a:schemeClr>
                </a:solidFill>
                <a:effectLst>
                  <a:outerShdw blurRad="63500" dir="3600000" algn="tl" rotWithShape="0">
                    <a:srgbClr val="000000">
                      <a:alpha val="70000"/>
                    </a:srgbClr>
                  </a:outerShdw>
                </a:effectLst>
                <a:latin typeface="expressions of the soul" panose="02000603000000000000" pitchFamily="2" charset="0"/>
                <a:ea typeface="expressions of the soul" panose="02000603000000000000" pitchFamily="2" charset="0"/>
              </a:rPr>
              <a:t> equivalente</a:t>
            </a:r>
            <a:r>
              <a:rPr lang="it-IT" sz="3200" b="0" cap="none" spc="300" dirty="0" smtClean="0">
                <a:ln w="18415" cmpd="sng">
                  <a:solidFill>
                    <a:schemeClr val="tx2">
                      <a:lumMod val="60000"/>
                      <a:lumOff val="40000"/>
                    </a:schemeClr>
                  </a:solidFill>
                  <a:prstDash val="solid"/>
                </a:ln>
                <a:solidFill>
                  <a:schemeClr val="tx2">
                    <a:lumMod val="75000"/>
                  </a:schemeClr>
                </a:solidFill>
                <a:effectLst>
                  <a:outerShdw blurRad="63500" dir="3600000" algn="tl" rotWithShape="0">
                    <a:srgbClr val="000000">
                      <a:alpha val="70000"/>
                    </a:srgbClr>
                  </a:outerShdw>
                </a:effectLst>
                <a:latin typeface="expressions of the soul" panose="02000603000000000000" pitchFamily="2" charset="0"/>
                <a:ea typeface="expressions of the soul" panose="02000603000000000000" pitchFamily="2" charset="0"/>
              </a:rPr>
              <a:t>. </a:t>
            </a:r>
          </a:p>
          <a:p>
            <a:pPr algn="ctr"/>
            <a:endParaRPr lang="it-IT" sz="3200" b="0" cap="none" spc="300" dirty="0">
              <a:ln w="18415" cmpd="sng">
                <a:solidFill>
                  <a:schemeClr val="tx2">
                    <a:lumMod val="60000"/>
                    <a:lumOff val="40000"/>
                  </a:schemeClr>
                </a:solidFill>
                <a:prstDash val="solid"/>
              </a:ln>
              <a:solidFill>
                <a:schemeClr val="tx2">
                  <a:lumMod val="75000"/>
                </a:schemeClr>
              </a:solidFill>
              <a:effectLst>
                <a:outerShdw blurRad="63500" dir="3600000" algn="tl" rotWithShape="0">
                  <a:srgbClr val="000000">
                    <a:alpha val="70000"/>
                  </a:srgbClr>
                </a:outerShdw>
              </a:effectLst>
              <a:latin typeface="expressions of the soul" panose="02000603000000000000" pitchFamily="2" charset="0"/>
              <a:ea typeface="expressions of the soul" panose="02000603000000000000" pitchFamily="2" charset="0"/>
            </a:endParaRPr>
          </a:p>
        </p:txBody>
      </p:sp>
      <p:sp>
        <p:nvSpPr>
          <p:cNvPr id="15" name="CasellaDiTesto 14"/>
          <p:cNvSpPr txBox="1"/>
          <p:nvPr/>
        </p:nvSpPr>
        <p:spPr>
          <a:xfrm>
            <a:off x="5386802" y="6345907"/>
            <a:ext cx="3557384" cy="369332"/>
          </a:xfrm>
          <a:prstGeom prst="rect">
            <a:avLst/>
          </a:prstGeom>
          <a:noFill/>
        </p:spPr>
        <p:txBody>
          <a:bodyPr wrap="none" rtlCol="0">
            <a:spAutoFit/>
          </a:bodyPr>
          <a:lstStyle/>
          <a:p>
            <a:r>
              <a:rPr lang="it-IT" spc="300" dirty="0" smtClean="0">
                <a:latin typeface="expressions of the soul" panose="02000603000000000000" pitchFamily="2" charset="0"/>
                <a:ea typeface="expressions of the soul" panose="02000603000000000000" pitchFamily="2" charset="0"/>
              </a:rPr>
              <a:t>(FAO :</a:t>
            </a:r>
            <a:r>
              <a:rPr lang="it-IT" spc="300" dirty="0" err="1" smtClean="0">
                <a:latin typeface="expressions of the soul" panose="02000603000000000000" pitchFamily="2" charset="0"/>
                <a:ea typeface="expressions of the soul" panose="02000603000000000000" pitchFamily="2" charset="0"/>
              </a:rPr>
              <a:t>Lives</a:t>
            </a:r>
            <a:r>
              <a:rPr lang="it-IT" spc="300" dirty="0" err="1" smtClean="0">
                <a:ea typeface="expressions of the soul" panose="02000603000000000000" pitchFamily="2" charset="0"/>
              </a:rPr>
              <a:t>t</a:t>
            </a:r>
            <a:r>
              <a:rPr lang="it-IT" spc="300" dirty="0" err="1" smtClean="0">
                <a:latin typeface="expressions of the soul" panose="02000603000000000000" pitchFamily="2" charset="0"/>
                <a:ea typeface="expressions of the soul" panose="02000603000000000000" pitchFamily="2" charset="0"/>
              </a:rPr>
              <a:t>ock’s</a:t>
            </a:r>
            <a:r>
              <a:rPr lang="it-IT" spc="300" dirty="0" smtClean="0">
                <a:latin typeface="expressions of the soul" panose="02000603000000000000" pitchFamily="2" charset="0"/>
                <a:ea typeface="expressions of the soul" panose="02000603000000000000" pitchFamily="2" charset="0"/>
              </a:rPr>
              <a:t> long </a:t>
            </a:r>
            <a:r>
              <a:rPr lang="it-IT" spc="300" dirty="0" err="1" smtClean="0">
                <a:latin typeface="expressions of the soul" panose="02000603000000000000" pitchFamily="2" charset="0"/>
                <a:ea typeface="expressions of the soul" panose="02000603000000000000" pitchFamily="2" charset="0"/>
              </a:rPr>
              <a:t>Shadow</a:t>
            </a:r>
            <a:r>
              <a:rPr lang="it-IT" spc="300" dirty="0" smtClean="0">
                <a:latin typeface="expressions of the soul" panose="02000603000000000000" pitchFamily="2" charset="0"/>
                <a:ea typeface="expressions of the soul" panose="02000603000000000000" pitchFamily="2" charset="0"/>
              </a:rPr>
              <a:t>)</a:t>
            </a:r>
            <a:endParaRPr lang="it-IT" spc="300" dirty="0">
              <a:latin typeface="expressions of the soul" panose="02000603000000000000" pitchFamily="2" charset="0"/>
              <a:ea typeface="expressions of the soul" panose="02000603000000000000" pitchFamily="2" charset="0"/>
            </a:endParaRPr>
          </a:p>
        </p:txBody>
      </p:sp>
      <p:sp>
        <p:nvSpPr>
          <p:cNvPr id="16" name="CasellaDiTesto 15"/>
          <p:cNvSpPr txBox="1"/>
          <p:nvPr/>
        </p:nvSpPr>
        <p:spPr>
          <a:xfrm>
            <a:off x="7176798" y="1409633"/>
            <a:ext cx="1771168" cy="646331"/>
          </a:xfrm>
          <a:prstGeom prst="rect">
            <a:avLst/>
          </a:prstGeom>
          <a:noFill/>
        </p:spPr>
        <p:txBody>
          <a:bodyPr wrap="square" rtlCol="0">
            <a:spAutoFit/>
          </a:bodyPr>
          <a:lstStyle/>
          <a:p>
            <a:r>
              <a:rPr lang="it-IT" i="1" dirty="0" smtClean="0"/>
              <a:t>(Chicago </a:t>
            </a:r>
            <a:r>
              <a:rPr lang="it-IT" i="1" dirty="0" err="1" smtClean="0"/>
              <a:t>University</a:t>
            </a:r>
            <a:r>
              <a:rPr lang="it-IT" i="1" dirty="0" smtClean="0"/>
              <a:t>)</a:t>
            </a:r>
            <a:endParaRPr lang="it-IT" i="1" dirty="0"/>
          </a:p>
        </p:txBody>
      </p:sp>
    </p:spTree>
    <p:extLst>
      <p:ext uri="{BB962C8B-B14F-4D97-AF65-F5344CB8AC3E}">
        <p14:creationId xmlns:p14="http://schemas.microsoft.com/office/powerpoint/2010/main" val="4280042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0"/>
            <a:ext cx="7704856" cy="6858000"/>
          </a:xfrm>
          <a:prstGeom prst="rect">
            <a:avLst/>
          </a:prstGeom>
        </p:spPr>
      </p:pic>
    </p:spTree>
    <p:extLst>
      <p:ext uri="{BB962C8B-B14F-4D97-AF65-F5344CB8AC3E}">
        <p14:creationId xmlns:p14="http://schemas.microsoft.com/office/powerpoint/2010/main" val="389932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ttangolo 1"/>
          <p:cNvSpPr/>
          <p:nvPr/>
        </p:nvSpPr>
        <p:spPr>
          <a:xfrm>
            <a:off x="827584" y="627946"/>
            <a:ext cx="7366673" cy="1569660"/>
          </a:xfrm>
          <a:prstGeom prst="rect">
            <a:avLst/>
          </a:prstGeom>
        </p:spPr>
        <p:txBody>
          <a:bodyPr wrap="square">
            <a:spAutoFit/>
          </a:bodyPr>
          <a:lstStyle/>
          <a:p>
            <a:pPr algn="ctr"/>
            <a:r>
              <a:rPr lang="it-IT" sz="2800" b="1" spc="300" dirty="0" smtClean="0">
                <a:latin typeface="expressions of the soul" panose="02000603000000000000" pitchFamily="2" charset="0"/>
                <a:ea typeface="expressions of the soul" panose="02000603000000000000" pitchFamily="2" charset="0"/>
              </a:rPr>
              <a:t>Più del </a:t>
            </a:r>
            <a:r>
              <a:rPr lang="it-IT" sz="32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18%</a:t>
            </a:r>
            <a:r>
              <a:rPr lang="it-IT" sz="2800" b="1" spc="300" dirty="0" smtClean="0">
                <a:latin typeface="expressions of the soul" panose="02000603000000000000" pitchFamily="2" charset="0"/>
                <a:ea typeface="expressions of the soul" panose="02000603000000000000" pitchFamily="2" charset="0"/>
              </a:rPr>
              <a:t> dei gas serra </a:t>
            </a:r>
          </a:p>
          <a:p>
            <a:pPr algn="ctr"/>
            <a:r>
              <a:rPr lang="it-IT" sz="2800" b="1" spc="300" dirty="0" smtClean="0">
                <a:latin typeface="expressions of the soul" panose="02000603000000000000" pitchFamily="2" charset="0"/>
                <a:ea typeface="expressions of the soul" panose="02000603000000000000" pitchFamily="2" charset="0"/>
              </a:rPr>
              <a:t>è causato dalla zootecnia.</a:t>
            </a:r>
            <a:endParaRPr lang="it-IT" sz="2800" b="1" spc="300" dirty="0">
              <a:latin typeface="expressions of the soul" panose="02000603000000000000" pitchFamily="2" charset="0"/>
              <a:ea typeface="expressions of the soul" panose="02000603000000000000" pitchFamily="2" charset="0"/>
            </a:endParaRPr>
          </a:p>
          <a:p>
            <a:pPr algn="ctr"/>
            <a:endParaRPr lang="it-IT" spc="300" dirty="0" smtClean="0">
              <a:latin typeface="expressions of the soul" panose="02000603000000000000" pitchFamily="2" charset="0"/>
              <a:ea typeface="expressions of the soul" panose="02000603000000000000" pitchFamily="2" charset="0"/>
            </a:endParaRPr>
          </a:p>
          <a:p>
            <a:pPr algn="ctr"/>
            <a:r>
              <a:rPr lang="it-IT" spc="300" dirty="0">
                <a:latin typeface="expressions of the soul" panose="02000603000000000000" pitchFamily="2" charset="0"/>
                <a:ea typeface="expressions of the soul" panose="02000603000000000000" pitchFamily="2" charset="0"/>
              </a:rPr>
              <a:t> </a:t>
            </a:r>
            <a:r>
              <a:rPr lang="it-IT" spc="300" dirty="0" smtClean="0">
                <a:latin typeface="expressions of the soul" panose="02000603000000000000" pitchFamily="2" charset="0"/>
                <a:ea typeface="expressions of the soul" panose="02000603000000000000" pitchFamily="2" charset="0"/>
              </a:rPr>
              <a:t>                                                </a:t>
            </a:r>
            <a:endParaRPr lang="it-IT" spc="300" dirty="0">
              <a:latin typeface="expressions of the soul" panose="02000603000000000000" pitchFamily="2" charset="0"/>
              <a:ea typeface="expressions of the soul" panose="02000603000000000000" pitchFamily="2" charset="0"/>
            </a:endParaRPr>
          </a:p>
        </p:txBody>
      </p:sp>
      <p:sp>
        <p:nvSpPr>
          <p:cNvPr id="3" name="CasellaDiTesto 2"/>
          <p:cNvSpPr txBox="1"/>
          <p:nvPr/>
        </p:nvSpPr>
        <p:spPr>
          <a:xfrm>
            <a:off x="5587059" y="1597442"/>
            <a:ext cx="3557384" cy="369332"/>
          </a:xfrm>
          <a:prstGeom prst="rect">
            <a:avLst/>
          </a:prstGeom>
          <a:noFill/>
        </p:spPr>
        <p:txBody>
          <a:bodyPr wrap="none" rtlCol="0">
            <a:spAutoFit/>
          </a:bodyPr>
          <a:lstStyle/>
          <a:p>
            <a:r>
              <a:rPr lang="it-IT" spc="300" dirty="0" smtClean="0">
                <a:latin typeface="expressions of the soul" panose="02000603000000000000" pitchFamily="2" charset="0"/>
                <a:ea typeface="expressions of the soul" panose="02000603000000000000" pitchFamily="2" charset="0"/>
              </a:rPr>
              <a:t>(FAO :</a:t>
            </a:r>
            <a:r>
              <a:rPr lang="it-IT" spc="300" dirty="0" err="1" smtClean="0">
                <a:latin typeface="expressions of the soul" panose="02000603000000000000" pitchFamily="2" charset="0"/>
                <a:ea typeface="expressions of the soul" panose="02000603000000000000" pitchFamily="2" charset="0"/>
              </a:rPr>
              <a:t>Lives</a:t>
            </a:r>
            <a:r>
              <a:rPr lang="it-IT" spc="300" dirty="0" err="1" smtClean="0">
                <a:ea typeface="expressions of the soul" panose="02000603000000000000" pitchFamily="2" charset="0"/>
              </a:rPr>
              <a:t>t</a:t>
            </a:r>
            <a:r>
              <a:rPr lang="it-IT" spc="300" dirty="0" err="1" smtClean="0">
                <a:latin typeface="expressions of the soul" panose="02000603000000000000" pitchFamily="2" charset="0"/>
                <a:ea typeface="expressions of the soul" panose="02000603000000000000" pitchFamily="2" charset="0"/>
              </a:rPr>
              <a:t>ock’s</a:t>
            </a:r>
            <a:r>
              <a:rPr lang="it-IT" spc="300" dirty="0" smtClean="0">
                <a:latin typeface="expressions of the soul" panose="02000603000000000000" pitchFamily="2" charset="0"/>
                <a:ea typeface="expressions of the soul" panose="02000603000000000000" pitchFamily="2" charset="0"/>
              </a:rPr>
              <a:t> long </a:t>
            </a:r>
            <a:r>
              <a:rPr lang="it-IT" spc="300" dirty="0" err="1" smtClean="0">
                <a:latin typeface="expressions of the soul" panose="02000603000000000000" pitchFamily="2" charset="0"/>
                <a:ea typeface="expressions of the soul" panose="02000603000000000000" pitchFamily="2" charset="0"/>
              </a:rPr>
              <a:t>Shadow</a:t>
            </a:r>
            <a:r>
              <a:rPr lang="it-IT" spc="300" dirty="0" smtClean="0">
                <a:latin typeface="expressions of the soul" panose="02000603000000000000" pitchFamily="2" charset="0"/>
                <a:ea typeface="expressions of the soul" panose="02000603000000000000" pitchFamily="2" charset="0"/>
              </a:rPr>
              <a:t>)</a:t>
            </a:r>
            <a:endParaRPr lang="it-IT" spc="300" dirty="0">
              <a:latin typeface="expressions of the soul" panose="02000603000000000000" pitchFamily="2" charset="0"/>
              <a:ea typeface="expressions of the soul" panose="02000603000000000000" pitchFamily="2" charset="0"/>
            </a:endParaRPr>
          </a:p>
        </p:txBody>
      </p:sp>
      <p:sp>
        <p:nvSpPr>
          <p:cNvPr id="4" name="Rettangolo 3"/>
          <p:cNvSpPr/>
          <p:nvPr/>
        </p:nvSpPr>
        <p:spPr>
          <a:xfrm>
            <a:off x="822887" y="2497064"/>
            <a:ext cx="7366673" cy="954107"/>
          </a:xfrm>
          <a:prstGeom prst="rect">
            <a:avLst/>
          </a:prstGeom>
        </p:spPr>
        <p:txBody>
          <a:bodyPr wrap="square">
            <a:spAutoFit/>
          </a:bodyPr>
          <a:lstStyle/>
          <a:p>
            <a:pPr algn="ctr"/>
            <a:r>
              <a:rPr lang="it-IT" sz="2800" b="1" spc="300" dirty="0" smtClean="0">
                <a:latin typeface="expressions of the soul" panose="02000603000000000000" pitchFamily="2" charset="0"/>
                <a:ea typeface="expressions of the soul" panose="02000603000000000000" pitchFamily="2" charset="0"/>
              </a:rPr>
              <a:t>Italia</a:t>
            </a:r>
            <a:r>
              <a:rPr lang="it-IT" sz="2800" spc="300" dirty="0" smtClean="0">
                <a:latin typeface="expressions of the soul" panose="02000603000000000000" pitchFamily="2" charset="0"/>
                <a:ea typeface="expressions of the soul" panose="02000603000000000000" pitchFamily="2" charset="0"/>
              </a:rPr>
              <a:t> </a:t>
            </a:r>
            <a:r>
              <a:rPr lang="it-IT" sz="2800" b="1" spc="300" dirty="0" smtClean="0">
                <a:latin typeface="expressions of the soul" panose="02000603000000000000" pitchFamily="2" charset="0"/>
                <a:ea typeface="expressions of the soul" panose="02000603000000000000" pitchFamily="2" charset="0"/>
              </a:rPr>
              <a:t>:450 milioni</a:t>
            </a:r>
            <a:r>
              <a:rPr lang="it-IT" sz="2800" spc="300" dirty="0" smtClean="0">
                <a:latin typeface="expressions of the soul" panose="02000603000000000000" pitchFamily="2" charset="0"/>
                <a:ea typeface="expressions of the soul" panose="02000603000000000000" pitchFamily="2" charset="0"/>
              </a:rPr>
              <a:t> di tonnellate di CO2 all’anno.</a:t>
            </a:r>
            <a:br>
              <a:rPr lang="it-IT" sz="2800" spc="300" dirty="0" smtClean="0">
                <a:latin typeface="expressions of the soul" panose="02000603000000000000" pitchFamily="2" charset="0"/>
                <a:ea typeface="expressions of the soul" panose="02000603000000000000" pitchFamily="2" charset="0"/>
              </a:rPr>
            </a:br>
            <a:r>
              <a:rPr lang="it-IT" sz="2800" b="1" spc="300" dirty="0" smtClean="0">
                <a:latin typeface="expressions of the soul" panose="02000603000000000000" pitchFamily="2" charset="0"/>
                <a:ea typeface="expressions of the soul" panose="02000603000000000000" pitchFamily="2" charset="0"/>
              </a:rPr>
              <a:t> +20%</a:t>
            </a:r>
            <a:r>
              <a:rPr lang="it-IT" sz="2000" spc="300" dirty="0" smtClean="0">
                <a:latin typeface="expressions of the soul" panose="02000603000000000000" pitchFamily="2" charset="0"/>
                <a:ea typeface="expressions of the soul" panose="02000603000000000000" pitchFamily="2" charset="0"/>
              </a:rPr>
              <a:t>                                               </a:t>
            </a:r>
            <a:endParaRPr lang="it-IT" sz="2000" spc="300" dirty="0">
              <a:latin typeface="expressions of the soul" panose="02000603000000000000" pitchFamily="2" charset="0"/>
              <a:ea typeface="expressions of the soul" panose="02000603000000000000" pitchFamily="2" charset="0"/>
            </a:endParaRPr>
          </a:p>
        </p:txBody>
      </p:sp>
      <p:pic>
        <p:nvPicPr>
          <p:cNvPr id="1026" name="Picture 2" descr="http://www.letstalkplastics.com/_webdata/Effetto_serra_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32" y="3861048"/>
            <a:ext cx="8712968" cy="2686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51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357735846"/>
              </p:ext>
            </p:extLst>
          </p:nvPr>
        </p:nvGraphicFramePr>
        <p:xfrm>
          <a:off x="107504" y="332656"/>
          <a:ext cx="8928992"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Grafico 2"/>
          <p:cNvGraphicFramePr/>
          <p:nvPr>
            <p:extLst>
              <p:ext uri="{D42A27DB-BD31-4B8C-83A1-F6EECF244321}">
                <p14:modId xmlns:p14="http://schemas.microsoft.com/office/powerpoint/2010/main" val="1524753047"/>
              </p:ext>
            </p:extLst>
          </p:nvPr>
        </p:nvGraphicFramePr>
        <p:xfrm>
          <a:off x="1835696" y="1848107"/>
          <a:ext cx="3888432" cy="10081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Grafico 3"/>
          <p:cNvGraphicFramePr/>
          <p:nvPr>
            <p:extLst>
              <p:ext uri="{D42A27DB-BD31-4B8C-83A1-F6EECF244321}">
                <p14:modId xmlns:p14="http://schemas.microsoft.com/office/powerpoint/2010/main" val="711258198"/>
              </p:ext>
            </p:extLst>
          </p:nvPr>
        </p:nvGraphicFramePr>
        <p:xfrm>
          <a:off x="1835696" y="2996952"/>
          <a:ext cx="7128792" cy="13681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Grafico 4"/>
          <p:cNvGraphicFramePr/>
          <p:nvPr>
            <p:extLst>
              <p:ext uri="{D42A27DB-BD31-4B8C-83A1-F6EECF244321}">
                <p14:modId xmlns:p14="http://schemas.microsoft.com/office/powerpoint/2010/main" val="3392552490"/>
              </p:ext>
            </p:extLst>
          </p:nvPr>
        </p:nvGraphicFramePr>
        <p:xfrm>
          <a:off x="1746168" y="4365561"/>
          <a:ext cx="7056784" cy="1368152"/>
        </p:xfrm>
        <a:graphic>
          <a:graphicData uri="http://schemas.openxmlformats.org/drawingml/2006/chart">
            <c:chart xmlns:c="http://schemas.openxmlformats.org/drawingml/2006/chart" xmlns:r="http://schemas.openxmlformats.org/officeDocument/2006/relationships" r:id="rId10"/>
          </a:graphicData>
        </a:graphic>
      </p:graphicFrame>
      <p:pic>
        <p:nvPicPr>
          <p:cNvPr id="2054" name="Picture 6" descr="http://thumbs.dreamstime.com/z/vegetarian-green-seal-illustration-design-over-white-background-3152962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005" t="5801" r="9496" b="13737"/>
          <a:stretch/>
        </p:blipFill>
        <p:spPr bwMode="auto">
          <a:xfrm>
            <a:off x="425290" y="3032929"/>
            <a:ext cx="1320878" cy="13235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lobalhealingcenter.com/natural-health/wp-content/uploads/2013/05/Vegan-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525" y="1671397"/>
            <a:ext cx="1306643" cy="13615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lowres.jantoo.com/men-worker-holding-sharpener-sunburst-butcher-948001447_low.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525" y="4356433"/>
            <a:ext cx="1293164" cy="125131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stockimg.com/file_thumbview_approve/13971880/2/stock-illustration-13971880-butche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5291" y="4347102"/>
            <a:ext cx="1315344" cy="1260641"/>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6496832" y="5976575"/>
            <a:ext cx="2095445" cy="369332"/>
          </a:xfrm>
          <a:prstGeom prst="rect">
            <a:avLst/>
          </a:prstGeom>
          <a:noFill/>
        </p:spPr>
        <p:txBody>
          <a:bodyPr wrap="none" rtlCol="0">
            <a:spAutoFit/>
          </a:bodyPr>
          <a:lstStyle/>
          <a:p>
            <a:r>
              <a:rPr lang="it-IT" spc="300" dirty="0" smtClean="0">
                <a:latin typeface="expressions of the soul" panose="02000603000000000000" pitchFamily="2" charset="0"/>
                <a:ea typeface="expressions of the soul" panose="02000603000000000000" pitchFamily="2" charset="0"/>
              </a:rPr>
              <a:t>(</a:t>
            </a:r>
            <a:r>
              <a:rPr lang="it-IT" spc="300" dirty="0" err="1" smtClean="0">
                <a:latin typeface="expressions of the soul" panose="02000603000000000000" pitchFamily="2" charset="0"/>
                <a:ea typeface="expressions of the soul" panose="02000603000000000000" pitchFamily="2" charset="0"/>
              </a:rPr>
              <a:t>Foodwa</a:t>
            </a:r>
            <a:r>
              <a:rPr lang="it-IT" spc="300" dirty="0" err="1" smtClean="0">
                <a:latin typeface="Agency FB" panose="020B0503020202020204" pitchFamily="34" charset="0"/>
                <a:ea typeface="expressions of the soul" panose="02000603000000000000" pitchFamily="2" charset="0"/>
              </a:rPr>
              <a:t>t</a:t>
            </a:r>
            <a:r>
              <a:rPr lang="it-IT" spc="300" dirty="0" err="1" smtClean="0">
                <a:latin typeface="expressions of the soul" panose="02000603000000000000" pitchFamily="2" charset="0"/>
                <a:ea typeface="expressions of the soul" panose="02000603000000000000" pitchFamily="2" charset="0"/>
              </a:rPr>
              <a:t>ch</a:t>
            </a:r>
            <a:r>
              <a:rPr lang="it-IT" spc="300" dirty="0" smtClean="0">
                <a:latin typeface="expressions of the soul" panose="02000603000000000000" pitchFamily="2" charset="0"/>
                <a:ea typeface="expressions of the soul" panose="02000603000000000000" pitchFamily="2" charset="0"/>
              </a:rPr>
              <a:t> 2008)</a:t>
            </a:r>
            <a:endParaRPr lang="it-IT"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3839011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2" name="Grafico 1" descr="Titolo: Risparmio in km\cibo adottando uno stile di vita ecologico."/>
          <p:cNvGraphicFramePr>
            <a:graphicFrameLocks/>
          </p:cNvGraphicFramePr>
          <p:nvPr>
            <p:extLst>
              <p:ext uri="{D42A27DB-BD31-4B8C-83A1-F6EECF244321}">
                <p14:modId xmlns:p14="http://schemas.microsoft.com/office/powerpoint/2010/main" val="654473087"/>
              </p:ext>
            </p:extLst>
          </p:nvPr>
        </p:nvGraphicFramePr>
        <p:xfrm>
          <a:off x="683568" y="116632"/>
          <a:ext cx="7632848"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ttangolo 2"/>
          <p:cNvSpPr/>
          <p:nvPr/>
        </p:nvSpPr>
        <p:spPr>
          <a:xfrm>
            <a:off x="0" y="4725144"/>
            <a:ext cx="9144000" cy="2092881"/>
          </a:xfrm>
          <a:prstGeom prst="rect">
            <a:avLst/>
          </a:prstGeom>
        </p:spPr>
        <p:txBody>
          <a:bodyPr wrap="square">
            <a:spAutoFit/>
          </a:bodyPr>
          <a:lstStyle/>
          <a:p>
            <a:pPr algn="ctr"/>
            <a:r>
              <a:rPr lang="it-IT" sz="2800" dirty="0">
                <a:latin typeface="expressions of the soul" panose="02000603000000000000" pitchFamily="2" charset="0"/>
                <a:ea typeface="expressions of the soul" panose="02000603000000000000" pitchFamily="2" charset="0"/>
              </a:rPr>
              <a:t>Il risultato (annuale) rispetto la famiglia media </a:t>
            </a:r>
            <a:r>
              <a:rPr lang="it-IT" sz="2800" dirty="0" smtClean="0">
                <a:latin typeface="expressions of the soul" panose="02000603000000000000" pitchFamily="2" charset="0"/>
                <a:ea typeface="expressions of the soul" panose="02000603000000000000" pitchFamily="2" charset="0"/>
              </a:rPr>
              <a:t>(statunitense) è: </a:t>
            </a:r>
            <a:r>
              <a:rPr lang="it-IT" sz="2800" dirty="0">
                <a:latin typeface="expressions of the soul" panose="02000603000000000000" pitchFamily="2" charset="0"/>
                <a:ea typeface="expressions of the soul" panose="02000603000000000000" pitchFamily="2" charset="0"/>
              </a:rPr>
              <a:t/>
            </a:r>
            <a:br>
              <a:rPr lang="it-IT" sz="2800" dirty="0">
                <a:latin typeface="expressions of the soul" panose="02000603000000000000" pitchFamily="2" charset="0"/>
                <a:ea typeface="expressions of the soul" panose="02000603000000000000" pitchFamily="2" charset="0"/>
              </a:rPr>
            </a:br>
            <a:r>
              <a:rPr lang="it-IT" sz="2800" dirty="0">
                <a:latin typeface="expressions of the soul" panose="02000603000000000000" pitchFamily="2" charset="0"/>
                <a:ea typeface="expressions of the soul" panose="02000603000000000000" pitchFamily="2" charset="0"/>
              </a:rPr>
              <a:t>- </a:t>
            </a:r>
            <a:r>
              <a:rPr lang="it-IT" sz="2800" dirty="0" smtClean="0">
                <a:latin typeface="expressions of the soul" panose="02000603000000000000" pitchFamily="2" charset="0"/>
                <a:ea typeface="expressions of the soul" panose="02000603000000000000" pitchFamily="2" charset="0"/>
              </a:rPr>
              <a:t>terzo gruppo ha </a:t>
            </a:r>
            <a:r>
              <a:rPr lang="it-IT" sz="2800" dirty="0">
                <a:latin typeface="expressions of the soul" panose="02000603000000000000" pitchFamily="2" charset="0"/>
                <a:ea typeface="expressions of the soul" panose="02000603000000000000" pitchFamily="2" charset="0"/>
              </a:rPr>
              <a:t>risparmiato 1600 km/cibo;</a:t>
            </a:r>
            <a:br>
              <a:rPr lang="it-IT" sz="2800" dirty="0">
                <a:latin typeface="expressions of the soul" panose="02000603000000000000" pitchFamily="2" charset="0"/>
                <a:ea typeface="expressions of the soul" panose="02000603000000000000" pitchFamily="2" charset="0"/>
              </a:rPr>
            </a:br>
            <a:r>
              <a:rPr lang="it-IT" sz="2800" dirty="0">
                <a:latin typeface="expressions of the soul" panose="02000603000000000000" pitchFamily="2" charset="0"/>
                <a:ea typeface="expressions of the soul" panose="02000603000000000000" pitchFamily="2" charset="0"/>
              </a:rPr>
              <a:t>-  </a:t>
            </a:r>
            <a:r>
              <a:rPr lang="it-IT" sz="2800" dirty="0" smtClean="0">
                <a:latin typeface="expressions of the soul" panose="02000603000000000000" pitchFamily="2" charset="0"/>
                <a:ea typeface="expressions of the soul" panose="02000603000000000000" pitchFamily="2" charset="0"/>
              </a:rPr>
              <a:t>il secondo gruppo </a:t>
            </a:r>
            <a:r>
              <a:rPr lang="it-IT" sz="2800" dirty="0">
                <a:latin typeface="expressions of the soul" panose="02000603000000000000" pitchFamily="2" charset="0"/>
                <a:ea typeface="expressions of the soul" panose="02000603000000000000" pitchFamily="2" charset="0"/>
              </a:rPr>
              <a:t>risparmiato 1860 km/cibo;</a:t>
            </a:r>
            <a:br>
              <a:rPr lang="it-IT" sz="2800" dirty="0">
                <a:latin typeface="expressions of the soul" panose="02000603000000000000" pitchFamily="2" charset="0"/>
                <a:ea typeface="expressions of the soul" panose="02000603000000000000" pitchFamily="2" charset="0"/>
              </a:rPr>
            </a:br>
            <a:r>
              <a:rPr lang="it-IT" sz="2800" dirty="0">
                <a:latin typeface="expressions of the soul" panose="02000603000000000000" pitchFamily="2" charset="0"/>
                <a:ea typeface="expressions of the soul" panose="02000603000000000000" pitchFamily="2" charset="0"/>
              </a:rPr>
              <a:t>- </a:t>
            </a:r>
            <a:r>
              <a:rPr lang="it-IT" sz="2800" dirty="0" smtClean="0">
                <a:latin typeface="expressions of the soul" panose="02000603000000000000" pitchFamily="2" charset="0"/>
                <a:ea typeface="expressions of the soul" panose="02000603000000000000" pitchFamily="2" charset="0"/>
              </a:rPr>
              <a:t>Il primo gruppo completamente </a:t>
            </a:r>
            <a:r>
              <a:rPr lang="it-IT" sz="2800" b="1" dirty="0" smtClean="0">
                <a:latin typeface="expressions of the soul" panose="02000603000000000000" pitchFamily="2" charset="0"/>
                <a:ea typeface="expressions of the soul" panose="02000603000000000000" pitchFamily="2" charset="0"/>
              </a:rPr>
              <a:t>vegan risparmiato </a:t>
            </a:r>
            <a:r>
              <a:rPr lang="it-IT" sz="2800" b="1" dirty="0">
                <a:latin typeface="expressions of the soul" panose="02000603000000000000" pitchFamily="2" charset="0"/>
                <a:ea typeface="expressions of the soul" panose="02000603000000000000" pitchFamily="2" charset="0"/>
              </a:rPr>
              <a:t>13000 km/cibo.</a:t>
            </a:r>
            <a:r>
              <a:rPr lang="it-IT" b="1" dirty="0"/>
              <a:t/>
            </a:r>
            <a:br>
              <a:rPr lang="it-IT" b="1" dirty="0"/>
            </a:br>
            <a:endParaRPr lang="it-IT" b="1" dirty="0"/>
          </a:p>
        </p:txBody>
      </p:sp>
    </p:spTree>
    <p:extLst>
      <p:ext uri="{BB962C8B-B14F-4D97-AF65-F5344CB8AC3E}">
        <p14:creationId xmlns:p14="http://schemas.microsoft.com/office/powerpoint/2010/main" val="1111957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6350" y="216698"/>
            <a:ext cx="9127650" cy="1323439"/>
          </a:xfrm>
          <a:prstGeom prst="rect">
            <a:avLst/>
          </a:prstGeom>
          <a:noFill/>
        </p:spPr>
        <p:txBody>
          <a:bodyPr wrap="square" rtlCol="0">
            <a:spAutoFit/>
          </a:bodyPr>
          <a:lstStyle/>
          <a:p>
            <a:pPr algn="ctr"/>
            <a: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I NUMERI </a:t>
            </a:r>
            <a:r>
              <a:rPr lang="it-IT" sz="4000" b="1" spc="300" dirty="0" smtClean="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rPr>
              <a:t>COINVOLTI</a:t>
            </a:r>
            <a:endParaRPr lang="it-IT" sz="4000" b="1" spc="300" dirty="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endParaRPr>
          </a:p>
          <a:p>
            <a:pPr algn="ctr"/>
            <a:endParaRPr lang="it-IT" sz="4000" b="1" spc="300" dirty="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5" name="CasellaDiTesto 4"/>
          <p:cNvSpPr txBox="1"/>
          <p:nvPr/>
        </p:nvSpPr>
        <p:spPr>
          <a:xfrm>
            <a:off x="1259632" y="1124744"/>
            <a:ext cx="7884368" cy="1569660"/>
          </a:xfrm>
          <a:prstGeom prst="rect">
            <a:avLst/>
          </a:prstGeom>
          <a:noFill/>
        </p:spPr>
        <p:txBody>
          <a:bodyPr wrap="square" rtlCol="0">
            <a:spAutoFit/>
          </a:bodyPr>
          <a:lstStyle/>
          <a:p>
            <a:r>
              <a:rPr lang="it-IT" sz="24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7’250’000’000</a:t>
            </a:r>
            <a:r>
              <a:rPr lang="it-IT" sz="2400" spc="300" dirty="0" smtClean="0">
                <a:solidFill>
                  <a:prstClr val="black"/>
                </a:solidFill>
                <a:latin typeface="expressions of the soul" panose="02000603000000000000" pitchFamily="2" charset="0"/>
                <a:ea typeface="expressions of the soul" panose="02000603000000000000" pitchFamily="2" charset="0"/>
              </a:rPr>
              <a:t>   </a:t>
            </a:r>
            <a:r>
              <a:rPr lang="it-IT" sz="2400" spc="300" dirty="0" smtClean="0">
                <a:solidFill>
                  <a:srgbClr val="9BBB59">
                    <a:lumMod val="50000"/>
                  </a:srgbClr>
                </a:solidFill>
                <a:latin typeface="expressions of the soul" panose="02000603000000000000" pitchFamily="2" charset="0"/>
                <a:ea typeface="expressions of the soul" panose="02000603000000000000" pitchFamily="2" charset="0"/>
              </a:rPr>
              <a:t>di umani </a:t>
            </a:r>
            <a:r>
              <a:rPr lang="it-IT" sz="1400" spc="300" dirty="0">
                <a:solidFill>
                  <a:prstClr val="black"/>
                </a:solidFill>
                <a:latin typeface="expressions of the soul" panose="02000603000000000000" pitchFamily="2" charset="0"/>
                <a:ea typeface="expressions of the soul" panose="02000603000000000000" pitchFamily="2" charset="0"/>
              </a:rPr>
              <a:t>(http://www.worldometers.info/</a:t>
            </a:r>
            <a:r>
              <a:rPr lang="it-IT" sz="1400" spc="300" dirty="0" err="1">
                <a:solidFill>
                  <a:prstClr val="black"/>
                </a:solidFill>
                <a:latin typeface="expressions of the soul" panose="02000603000000000000" pitchFamily="2" charset="0"/>
                <a:ea typeface="expressions of the soul" panose="02000603000000000000" pitchFamily="2" charset="0"/>
              </a:rPr>
              <a:t>it</a:t>
            </a:r>
            <a:r>
              <a:rPr lang="it-IT" sz="1400" spc="300" dirty="0" smtClean="0">
                <a:solidFill>
                  <a:prstClr val="black"/>
                </a:solidFill>
                <a:latin typeface="expressions of the soul" panose="02000603000000000000" pitchFamily="2" charset="0"/>
                <a:ea typeface="expressions of the soul" panose="02000603000000000000" pitchFamily="2" charset="0"/>
              </a:rPr>
              <a:t>/)</a:t>
            </a:r>
            <a:endParaRPr lang="it-IT" sz="2400" spc="300" dirty="0" smtClean="0">
              <a:solidFill>
                <a:prstClr val="black"/>
              </a:solidFill>
              <a:latin typeface="expressions of the soul" panose="02000603000000000000" pitchFamily="2" charset="0"/>
              <a:ea typeface="expressions of the soul" panose="02000603000000000000" pitchFamily="2" charset="0"/>
            </a:endParaRPr>
          </a:p>
          <a:p>
            <a:r>
              <a:rPr lang="it-IT" sz="24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117’000’000’000</a:t>
            </a:r>
            <a:r>
              <a:rPr lang="it-IT" sz="2400" spc="300" dirty="0" smtClean="0">
                <a:solidFill>
                  <a:prstClr val="black"/>
                </a:solidFill>
                <a:latin typeface="expressions of the soul" panose="02000603000000000000" pitchFamily="2" charset="0"/>
                <a:ea typeface="expressions of the soul" panose="02000603000000000000" pitchFamily="2" charset="0"/>
              </a:rPr>
              <a:t>   </a:t>
            </a:r>
            <a:r>
              <a:rPr lang="it-IT" sz="2400" spc="300" dirty="0" smtClean="0">
                <a:solidFill>
                  <a:srgbClr val="9BBB59">
                    <a:lumMod val="50000"/>
                  </a:srgbClr>
                </a:solidFill>
                <a:latin typeface="expressions of the soul" panose="02000603000000000000" pitchFamily="2" charset="0"/>
                <a:ea typeface="expressions of the soul" panose="02000603000000000000" pitchFamily="2" charset="0"/>
              </a:rPr>
              <a:t>di animali allevati </a:t>
            </a:r>
            <a:r>
              <a:rPr lang="it-IT" sz="1400" spc="300" dirty="0" smtClean="0">
                <a:solidFill>
                  <a:prstClr val="black"/>
                </a:solidFill>
                <a:latin typeface="expressions of the soul" panose="02000603000000000000" pitchFamily="2" charset="0"/>
                <a:ea typeface="expressions of the soul" panose="02000603000000000000" pitchFamily="2" charset="0"/>
              </a:rPr>
              <a:t>(FAO)</a:t>
            </a:r>
            <a:endParaRPr lang="it-IT" sz="2400" spc="300" dirty="0" smtClean="0">
              <a:solidFill>
                <a:prstClr val="black"/>
              </a:solidFill>
              <a:latin typeface="expressions of the soul" panose="02000603000000000000" pitchFamily="2" charset="0"/>
              <a:ea typeface="expressions of the soul" panose="02000603000000000000" pitchFamily="2" charset="0"/>
            </a:endParaRPr>
          </a:p>
          <a:p>
            <a:r>
              <a:rPr lang="it-IT" sz="24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160’000’000’000</a:t>
            </a:r>
            <a:r>
              <a:rPr lang="it-IT" sz="2400" spc="300" dirty="0" smtClean="0">
                <a:solidFill>
                  <a:prstClr val="black"/>
                </a:solidFill>
                <a:latin typeface="expressions of the soul" panose="02000603000000000000" pitchFamily="2" charset="0"/>
                <a:ea typeface="expressions of the soul" panose="02000603000000000000" pitchFamily="2" charset="0"/>
              </a:rPr>
              <a:t>  </a:t>
            </a:r>
            <a:r>
              <a:rPr lang="it-IT" sz="2400" spc="300" dirty="0" smtClean="0">
                <a:solidFill>
                  <a:srgbClr val="9BBB59">
                    <a:lumMod val="50000"/>
                  </a:srgbClr>
                </a:solidFill>
                <a:latin typeface="expressions of the soul" panose="02000603000000000000" pitchFamily="2" charset="0"/>
                <a:ea typeface="expressions of the soul" panose="02000603000000000000" pitchFamily="2" charset="0"/>
              </a:rPr>
              <a:t>di kg di pesci pescati </a:t>
            </a:r>
            <a:r>
              <a:rPr lang="it-IT" sz="1400" spc="300" dirty="0">
                <a:solidFill>
                  <a:prstClr val="black"/>
                </a:solidFill>
                <a:latin typeface="expressions of the soul" panose="02000603000000000000" pitchFamily="2" charset="0"/>
                <a:ea typeface="expressions of the soul" panose="02000603000000000000" pitchFamily="2" charset="0"/>
              </a:rPr>
              <a:t>(FAO)</a:t>
            </a:r>
          </a:p>
          <a:p>
            <a:endParaRPr lang="it-IT" sz="2400" b="1" spc="300" dirty="0">
              <a:solidFill>
                <a:prstClr val="black"/>
              </a:solidFill>
              <a:latin typeface="expressions of the soul" panose="02000603000000000000" pitchFamily="2" charset="0"/>
              <a:ea typeface="expressions of the soul" panose="02000603000000000000" pitchFamily="2"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996952"/>
            <a:ext cx="7162800" cy="3494286"/>
          </a:xfrm>
          <a:prstGeom prst="rect">
            <a:avLst/>
          </a:prstGeom>
        </p:spPr>
      </p:pic>
    </p:spTree>
    <p:extLst>
      <p:ext uri="{BB962C8B-B14F-4D97-AF65-F5344CB8AC3E}">
        <p14:creationId xmlns:p14="http://schemas.microsoft.com/office/powerpoint/2010/main" val="733141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2" y="14887"/>
            <a:ext cx="9016153" cy="329565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2" y="3429000"/>
            <a:ext cx="9016153" cy="3285530"/>
          </a:xfrm>
          <a:prstGeom prst="rect">
            <a:avLst/>
          </a:prstGeom>
        </p:spPr>
      </p:pic>
    </p:spTree>
    <p:extLst>
      <p:ext uri="{BB962C8B-B14F-4D97-AF65-F5344CB8AC3E}">
        <p14:creationId xmlns:p14="http://schemas.microsoft.com/office/powerpoint/2010/main" val="3299472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4" name="CasellaDiTesto 3"/>
          <p:cNvSpPr txBox="1"/>
          <p:nvPr/>
        </p:nvSpPr>
        <p:spPr>
          <a:xfrm>
            <a:off x="-25152" y="188640"/>
            <a:ext cx="9144000" cy="1446550"/>
          </a:xfrm>
          <a:prstGeom prst="rect">
            <a:avLst/>
          </a:prstGeom>
          <a:noFill/>
        </p:spPr>
        <p:txBody>
          <a:bodyPr wrap="square" rtlCol="0">
            <a:spAutoFit/>
          </a:bodyPr>
          <a:lstStyle/>
          <a:p>
            <a:pPr algn="ctr"/>
            <a:r>
              <a:rPr lang="it-IT" sz="4400" dirty="0" smtClean="0">
                <a:latin typeface="expressions of the soul" panose="02000603000000000000" pitchFamily="2" charset="0"/>
                <a:ea typeface="expressions of the soul" panose="02000603000000000000" pitchFamily="2" charset="0"/>
              </a:rPr>
              <a:t>GLI ENTI DI </a:t>
            </a:r>
            <a:r>
              <a:rPr lang="it-IT" sz="4400" dirty="0" smtClean="0">
                <a:solidFill>
                  <a:schemeClr val="accent1">
                    <a:lumMod val="75000"/>
                  </a:schemeClr>
                </a:solidFill>
                <a:latin typeface="expressions of the soul" panose="02000603000000000000" pitchFamily="2" charset="0"/>
                <a:ea typeface="expressions of the soul" panose="02000603000000000000" pitchFamily="2" charset="0"/>
              </a:rPr>
              <a:t>CONTROLLO</a:t>
            </a:r>
            <a:r>
              <a:rPr lang="it-IT" sz="4400" dirty="0" smtClean="0">
                <a:latin typeface="expressions of the soul" panose="02000603000000000000" pitchFamily="2" charset="0"/>
                <a:ea typeface="expressions of the soul" panose="02000603000000000000" pitchFamily="2" charset="0"/>
              </a:rPr>
              <a:t> </a:t>
            </a:r>
          </a:p>
          <a:p>
            <a:pPr algn="ctr"/>
            <a:r>
              <a:rPr lang="it-IT" sz="4400" dirty="0" smtClean="0">
                <a:latin typeface="expressions of the soul" panose="02000603000000000000" pitchFamily="2" charset="0"/>
                <a:ea typeface="expressions of the soul" panose="02000603000000000000" pitchFamily="2" charset="0"/>
              </a:rPr>
              <a:t>CI METTONO IN </a:t>
            </a:r>
            <a:r>
              <a:rPr lang="it-IT" sz="4400" dirty="0" smtClean="0">
                <a:solidFill>
                  <a:schemeClr val="accent1">
                    <a:lumMod val="75000"/>
                  </a:schemeClr>
                </a:solidFill>
                <a:latin typeface="expressions of the soul" panose="02000603000000000000" pitchFamily="2" charset="0"/>
                <a:ea typeface="expressions of the soul" panose="02000603000000000000" pitchFamily="2" charset="0"/>
              </a:rPr>
              <a:t>GUARDIA</a:t>
            </a:r>
            <a:r>
              <a:rPr lang="it-IT" sz="4400" b="1" dirty="0" smtClean="0">
                <a:solidFill>
                  <a:schemeClr val="accent1">
                    <a:lumMod val="75000"/>
                  </a:schemeClr>
                </a:solidFill>
                <a:latin typeface="expressions of the soul" panose="02000603000000000000" pitchFamily="2" charset="0"/>
                <a:ea typeface="expressions of the soul" panose="02000603000000000000" pitchFamily="2" charset="0"/>
              </a:rPr>
              <a:t> </a:t>
            </a:r>
            <a:endParaRPr lang="it-IT" sz="4400" b="1" dirty="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5" name="Rettangolo 4"/>
          <p:cNvSpPr/>
          <p:nvPr/>
        </p:nvSpPr>
        <p:spPr>
          <a:xfrm>
            <a:off x="730424" y="2274838"/>
            <a:ext cx="7632848" cy="3970318"/>
          </a:xfrm>
          <a:prstGeom prst="rect">
            <a:avLst/>
          </a:prstGeom>
        </p:spPr>
        <p:txBody>
          <a:bodyPr wrap="square">
            <a:spAutoFit/>
          </a:bodyPr>
          <a:lstStyle/>
          <a:p>
            <a:r>
              <a:rPr lang="it-IT" sz="2800" dirty="0" smtClean="0">
                <a:latin typeface="expressions of the soul" panose="02000603000000000000" pitchFamily="2" charset="0"/>
                <a:ea typeface="expressions of the soul" panose="02000603000000000000" pitchFamily="2" charset="0"/>
              </a:rPr>
              <a:t>&lt;&lt;Se </a:t>
            </a:r>
            <a:r>
              <a:rPr lang="it-IT" sz="2800" dirty="0">
                <a:latin typeface="expressions of the soul" panose="02000603000000000000" pitchFamily="2" charset="0"/>
                <a:ea typeface="expressions of the soul" panose="02000603000000000000" pitchFamily="2" charset="0"/>
              </a:rPr>
              <a:t>non si agisce subito, l'aumento dell'inquinamento e il consumo pro capite di prodotti energetici e animali aumenterà le perdite di nutrienti, i livelli di inquinamento e il degrado del terreno, minacciando ulteriormente la qualità della nostra acqua, dell'aria e del suolo, influenzando il clima e la </a:t>
            </a:r>
            <a:r>
              <a:rPr lang="it-IT" sz="2800" dirty="0" smtClean="0">
                <a:latin typeface="expressions of the soul" panose="02000603000000000000" pitchFamily="2" charset="0"/>
                <a:ea typeface="expressions of the soul" panose="02000603000000000000" pitchFamily="2" charset="0"/>
              </a:rPr>
              <a:t>biodiversità.(….)</a:t>
            </a:r>
            <a:r>
              <a:rPr lang="it-IT" sz="2800" dirty="0">
                <a:latin typeface="expressions of the soul" panose="02000603000000000000" pitchFamily="2" charset="0"/>
                <a:ea typeface="expressions of the soul" panose="02000603000000000000" pitchFamily="2" charset="0"/>
              </a:rPr>
              <a:t> Una riduzione sostanziale degli impatti sarà possibile solamente attraverso un drastico cambiamento dell'alimentazione globale, scegliendo di allontanarsi dai prodotti animali»</a:t>
            </a:r>
            <a:endParaRPr lang="it-IT" sz="2800" dirty="0" smtClean="0">
              <a:latin typeface="expressions of the soul" panose="02000603000000000000" pitchFamily="2" charset="0"/>
              <a:ea typeface="expressions of the soul" panose="02000603000000000000" pitchFamily="2" charset="0"/>
            </a:endParaRPr>
          </a:p>
          <a:p>
            <a:r>
              <a:rPr lang="it-IT" sz="2800" dirty="0" smtClean="0">
                <a:latin typeface="expressions of the soul" panose="02000603000000000000" pitchFamily="2" charset="0"/>
                <a:ea typeface="expressions of the soul" panose="02000603000000000000" pitchFamily="2" charset="0"/>
              </a:rPr>
              <a:t>                                                                         UNEP</a:t>
            </a:r>
            <a:endParaRPr lang="it-IT" sz="28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3555135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2" name="Rettangolo 1"/>
          <p:cNvSpPr/>
          <p:nvPr/>
        </p:nvSpPr>
        <p:spPr>
          <a:xfrm>
            <a:off x="899592" y="976079"/>
            <a:ext cx="7488832" cy="4832092"/>
          </a:xfrm>
          <a:prstGeom prst="rect">
            <a:avLst/>
          </a:prstGeom>
        </p:spPr>
        <p:txBody>
          <a:bodyPr wrap="square">
            <a:spAutoFit/>
          </a:bodyPr>
          <a:lstStyle/>
          <a:p>
            <a:r>
              <a:rPr lang="it-IT" sz="2800" dirty="0">
                <a:latin typeface="expressions of the soul" panose="02000603000000000000" pitchFamily="2" charset="0"/>
                <a:ea typeface="expressions of the soul" panose="02000603000000000000" pitchFamily="2" charset="0"/>
              </a:rPr>
              <a:t>« La carne determina uno spreco di acqua e produce elevate emissioni di gas serra. Essa esercita una enorme pressione sulle risorse del pianeta. Una dieta vegetariana è meglio. </a:t>
            </a:r>
            <a:r>
              <a:rPr lang="it-IT" sz="2800" dirty="0" smtClean="0">
                <a:latin typeface="expressions of the soul" panose="02000603000000000000" pitchFamily="2" charset="0"/>
                <a:ea typeface="expressions of the soul" panose="02000603000000000000" pitchFamily="2" charset="0"/>
              </a:rPr>
              <a:t>(...) </a:t>
            </a:r>
            <a:r>
              <a:rPr lang="it-IT" sz="2800" dirty="0">
                <a:latin typeface="expressions of the soul" panose="02000603000000000000" pitchFamily="2" charset="0"/>
                <a:ea typeface="expressions of the soul" panose="02000603000000000000" pitchFamily="2" charset="0"/>
              </a:rPr>
              <a:t>Ritengo sia importante che la gente pensi a cosa sta facendo e questo include cosa sta mangiando. </a:t>
            </a:r>
            <a:r>
              <a:rPr lang="it-IT" sz="2800" dirty="0" smtClean="0">
                <a:latin typeface="expressions of the soul" panose="02000603000000000000" pitchFamily="2" charset="0"/>
                <a:ea typeface="expressions of the soul" panose="02000603000000000000" pitchFamily="2" charset="0"/>
              </a:rPr>
              <a:t>(….) </a:t>
            </a:r>
            <a:r>
              <a:rPr lang="it-IT" sz="2800" dirty="0">
                <a:latin typeface="expressions of the soul" panose="02000603000000000000" pitchFamily="2" charset="0"/>
                <a:ea typeface="expressions of the soul" panose="02000603000000000000" pitchFamily="2" charset="0"/>
              </a:rPr>
              <a:t>Dovranno incominciare a riflettere anche sulle emissioni prodotte da quello che si mangia</a:t>
            </a:r>
            <a:r>
              <a:rPr lang="it-IT" sz="2800" dirty="0" smtClean="0">
                <a:latin typeface="expressions of the soul" panose="02000603000000000000" pitchFamily="2" charset="0"/>
                <a:ea typeface="expressions of the soul" panose="02000603000000000000" pitchFamily="2" charset="0"/>
              </a:rPr>
              <a:t>».</a:t>
            </a:r>
          </a:p>
          <a:p>
            <a:endParaRPr lang="it-IT" sz="2800" dirty="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a:p>
            <a:r>
              <a:rPr lang="en-US" sz="2800" dirty="0" smtClean="0">
                <a:latin typeface="expressions of the soul" panose="02000603000000000000" pitchFamily="2" charset="0"/>
                <a:ea typeface="expressions of the soul" panose="02000603000000000000" pitchFamily="2" charset="0"/>
              </a:rPr>
              <a:t>Nicholas </a:t>
            </a:r>
            <a:r>
              <a:rPr lang="en-US" sz="2800" dirty="0">
                <a:latin typeface="expressions of the soul" panose="02000603000000000000" pitchFamily="2" charset="0"/>
                <a:ea typeface="expressions of the soul" panose="02000603000000000000" pitchFamily="2" charset="0"/>
              </a:rPr>
              <a:t>Stern, </a:t>
            </a:r>
            <a:r>
              <a:rPr lang="it-IT" sz="2800" dirty="0">
                <a:latin typeface="expressions of the soul" panose="02000603000000000000" pitchFamily="2" charset="0"/>
                <a:ea typeface="expressions of the soul" panose="02000603000000000000" pitchFamily="2" charset="0"/>
              </a:rPr>
              <a:t>presidente del </a:t>
            </a:r>
            <a:r>
              <a:rPr lang="it-IT" sz="2800" dirty="0" err="1">
                <a:latin typeface="expressions of the soul" panose="02000603000000000000" pitchFamily="2" charset="0"/>
                <a:ea typeface="expressions of the soul" panose="02000603000000000000" pitchFamily="2" charset="0"/>
              </a:rPr>
              <a:t>Grantham</a:t>
            </a:r>
            <a:r>
              <a:rPr lang="it-IT" sz="2800" dirty="0">
                <a:latin typeface="expressions of the soul" panose="02000603000000000000" pitchFamily="2" charset="0"/>
                <a:ea typeface="expressions of the soul" panose="02000603000000000000" pitchFamily="2" charset="0"/>
              </a:rPr>
              <a:t> </a:t>
            </a:r>
            <a:r>
              <a:rPr lang="it-IT" sz="2800" dirty="0" err="1">
                <a:latin typeface="expressions of the soul" panose="02000603000000000000" pitchFamily="2" charset="0"/>
                <a:ea typeface="expressions of the soul" panose="02000603000000000000" pitchFamily="2" charset="0"/>
              </a:rPr>
              <a:t>Research</a:t>
            </a:r>
            <a:r>
              <a:rPr lang="it-IT" sz="2800" dirty="0">
                <a:latin typeface="expressions of the soul" panose="02000603000000000000" pitchFamily="2" charset="0"/>
                <a:ea typeface="expressions of the soul" panose="02000603000000000000" pitchFamily="2" charset="0"/>
              </a:rPr>
              <a:t> </a:t>
            </a:r>
            <a:r>
              <a:rPr lang="it-IT" sz="2800" dirty="0" err="1">
                <a:latin typeface="expressions of the soul" panose="02000603000000000000" pitchFamily="2" charset="0"/>
                <a:ea typeface="expressions of the soul" panose="02000603000000000000" pitchFamily="2" charset="0"/>
              </a:rPr>
              <a:t>Institute</a:t>
            </a:r>
            <a:r>
              <a:rPr lang="it-IT" sz="2800" dirty="0">
                <a:latin typeface="expressions of the soul" panose="02000603000000000000" pitchFamily="2" charset="0"/>
                <a:ea typeface="expressions of the soul" panose="02000603000000000000" pitchFamily="2" charset="0"/>
              </a:rPr>
              <a:t> on </a:t>
            </a:r>
            <a:r>
              <a:rPr lang="it-IT" sz="2800" dirty="0" err="1">
                <a:latin typeface="expressions of the soul" panose="02000603000000000000" pitchFamily="2" charset="0"/>
                <a:ea typeface="expressions of the soul" panose="02000603000000000000" pitchFamily="2" charset="0"/>
              </a:rPr>
              <a:t>Climate</a:t>
            </a:r>
            <a:r>
              <a:rPr lang="it-IT" sz="2800" dirty="0">
                <a:latin typeface="expressions of the soul" panose="02000603000000000000" pitchFamily="2" charset="0"/>
                <a:ea typeface="expressions of the soul" panose="02000603000000000000" pitchFamily="2" charset="0"/>
              </a:rPr>
              <a:t> </a:t>
            </a:r>
            <a:r>
              <a:rPr lang="it-IT" sz="2800" dirty="0" err="1">
                <a:latin typeface="expressions of the soul" panose="02000603000000000000" pitchFamily="2" charset="0"/>
                <a:ea typeface="expressions of the soul" panose="02000603000000000000" pitchFamily="2" charset="0"/>
              </a:rPr>
              <a:t>Change</a:t>
            </a:r>
            <a:r>
              <a:rPr lang="it-IT" sz="2800" dirty="0">
                <a:latin typeface="expressions of the soul" panose="02000603000000000000" pitchFamily="2" charset="0"/>
                <a:ea typeface="expressions of the soul" panose="02000603000000000000" pitchFamily="2" charset="0"/>
              </a:rPr>
              <a:t> and the Environment presso la </a:t>
            </a:r>
            <a:r>
              <a:rPr lang="it-IT" sz="2800" dirty="0" err="1">
                <a:latin typeface="expressions of the soul" panose="02000603000000000000" pitchFamily="2" charset="0"/>
                <a:ea typeface="expressions of the soul" panose="02000603000000000000" pitchFamily="2" charset="0"/>
              </a:rPr>
              <a:t>London</a:t>
            </a:r>
            <a:r>
              <a:rPr lang="it-IT" sz="2800" dirty="0">
                <a:latin typeface="expressions of the soul" panose="02000603000000000000" pitchFamily="2" charset="0"/>
                <a:ea typeface="expressions of the soul" panose="02000603000000000000" pitchFamily="2" charset="0"/>
              </a:rPr>
              <a:t> School of </a:t>
            </a:r>
            <a:r>
              <a:rPr lang="it-IT" sz="2800" dirty="0" err="1">
                <a:latin typeface="expressions of the soul" panose="02000603000000000000" pitchFamily="2" charset="0"/>
                <a:ea typeface="expressions of the soul" panose="02000603000000000000" pitchFamily="2" charset="0"/>
              </a:rPr>
              <a:t>Economics</a:t>
            </a:r>
            <a:endParaRPr lang="it-IT" sz="28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466960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4" name="Rettangolo 3"/>
          <p:cNvSpPr/>
          <p:nvPr/>
        </p:nvSpPr>
        <p:spPr>
          <a:xfrm>
            <a:off x="4376000" y="6093296"/>
            <a:ext cx="4572000" cy="584775"/>
          </a:xfrm>
          <a:prstGeom prst="rect">
            <a:avLst/>
          </a:prstGeom>
        </p:spPr>
        <p:txBody>
          <a:bodyPr>
            <a:spAutoFit/>
          </a:bodyPr>
          <a:lstStyle/>
          <a:p>
            <a:r>
              <a:rPr lang="it-IT" sz="1600" dirty="0" smtClean="0">
                <a:latin typeface="expressions of the soul" panose="02000603000000000000" pitchFamily="2" charset="0"/>
                <a:ea typeface="expressions of the soul" panose="02000603000000000000" pitchFamily="2" charset="0"/>
              </a:rPr>
              <a:t>(2006 '</a:t>
            </a:r>
            <a:r>
              <a:rPr lang="it-IT" sz="1600" dirty="0" err="1" smtClean="0">
                <a:latin typeface="expressions of the soul" panose="02000603000000000000" pitchFamily="2" charset="0"/>
                <a:ea typeface="expressions of the soul" panose="02000603000000000000" pitchFamily="2" charset="0"/>
              </a:rPr>
              <a:t>Institute</a:t>
            </a:r>
            <a:r>
              <a:rPr lang="it-IT" sz="1600" dirty="0" smtClean="0">
                <a:latin typeface="expressions of the soul" panose="02000603000000000000" pitchFamily="2" charset="0"/>
                <a:ea typeface="expressions of the soul" panose="02000603000000000000" pitchFamily="2" charset="0"/>
              </a:rPr>
              <a:t> for </a:t>
            </a:r>
            <a:r>
              <a:rPr lang="it-IT" sz="1600" dirty="0" err="1" smtClean="0">
                <a:latin typeface="expressions of the soul" panose="02000603000000000000" pitchFamily="2" charset="0"/>
                <a:ea typeface="expressions of the soul" panose="02000603000000000000" pitchFamily="2" charset="0"/>
              </a:rPr>
              <a:t>Environmental</a:t>
            </a:r>
            <a:r>
              <a:rPr lang="it-IT" sz="1600" dirty="0" smtClean="0">
                <a:latin typeface="expressions of the soul" panose="02000603000000000000" pitchFamily="2" charset="0"/>
                <a:ea typeface="expressions of the soul" panose="02000603000000000000" pitchFamily="2" charset="0"/>
              </a:rPr>
              <a:t> </a:t>
            </a:r>
            <a:r>
              <a:rPr lang="it-IT" sz="1600" dirty="0" err="1" smtClean="0">
                <a:latin typeface="expressions of the soul" panose="02000603000000000000" pitchFamily="2" charset="0"/>
                <a:ea typeface="expressions of the soul" panose="02000603000000000000" pitchFamily="2" charset="0"/>
              </a:rPr>
              <a:t>Studies</a:t>
            </a:r>
            <a:r>
              <a:rPr lang="it-IT" sz="1600" dirty="0" smtClean="0">
                <a:latin typeface="expressions of the soul" panose="02000603000000000000" pitchFamily="2" charset="0"/>
                <a:ea typeface="expressions of the soul" panose="02000603000000000000" pitchFamily="2" charset="0"/>
              </a:rPr>
              <a:t> della VU </a:t>
            </a:r>
            <a:r>
              <a:rPr lang="it-IT" sz="1600" dirty="0" err="1" smtClean="0">
                <a:latin typeface="expressions of the soul" panose="02000603000000000000" pitchFamily="2" charset="0"/>
                <a:ea typeface="expressions of the soul" panose="02000603000000000000" pitchFamily="2" charset="0"/>
              </a:rPr>
              <a:t>University</a:t>
            </a:r>
            <a:r>
              <a:rPr lang="it-IT" sz="1600" dirty="0" smtClean="0">
                <a:latin typeface="expressions of the soul" panose="02000603000000000000" pitchFamily="2" charset="0"/>
                <a:ea typeface="expressions of the soul" panose="02000603000000000000" pitchFamily="2" charset="0"/>
              </a:rPr>
              <a:t> di Amsterdam )</a:t>
            </a:r>
            <a:endParaRPr lang="it-IT" sz="1600" dirty="0">
              <a:latin typeface="expressions of the soul" panose="02000603000000000000" pitchFamily="2" charset="0"/>
              <a:ea typeface="expressions of the soul" panose="02000603000000000000" pitchFamily="2" charset="0"/>
            </a:endParaRPr>
          </a:p>
        </p:txBody>
      </p:sp>
      <p:sp>
        <p:nvSpPr>
          <p:cNvPr id="5" name="CasellaDiTesto 4"/>
          <p:cNvSpPr txBox="1"/>
          <p:nvPr/>
        </p:nvSpPr>
        <p:spPr>
          <a:xfrm>
            <a:off x="-18436" y="260647"/>
            <a:ext cx="9252520"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IL SINGOLO FA LA DIFFERENZA</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4040114188"/>
              </p:ext>
            </p:extLst>
          </p:nvPr>
        </p:nvGraphicFramePr>
        <p:xfrm>
          <a:off x="539551" y="968533"/>
          <a:ext cx="8208913" cy="4980746"/>
        </p:xfrm>
        <a:graphic>
          <a:graphicData uri="http://schemas.openxmlformats.org/drawingml/2006/table">
            <a:tbl>
              <a:tblPr firstRow="1" firstCol="1" bandRow="1">
                <a:tableStyleId>{5C22544A-7EE6-4342-B048-85BDC9FD1C3A}</a:tableStyleId>
              </a:tblPr>
              <a:tblGrid>
                <a:gridCol w="1268642"/>
                <a:gridCol w="1158324"/>
                <a:gridCol w="5781947"/>
              </a:tblGrid>
              <a:tr h="1114786">
                <a:tc>
                  <a:txBody>
                    <a:bodyPr/>
                    <a:lstStyle/>
                    <a:p>
                      <a:pPr marL="0" indent="0" algn="l">
                        <a:lnSpc>
                          <a:spcPts val="1200"/>
                        </a:lnSpc>
                        <a:spcAft>
                          <a:spcPts val="1000"/>
                        </a:spcAft>
                      </a:pPr>
                      <a:r>
                        <a:rPr lang="it-IT" sz="1200" spc="50" dirty="0">
                          <a:effectLst/>
                        </a:rPr>
                        <a:t>Se per </a:t>
                      </a:r>
                      <a:r>
                        <a:rPr lang="it-IT" sz="1200" spc="50" dirty="0" smtClean="0">
                          <a:effectLst/>
                        </a:rPr>
                        <a:t>un</a:t>
                      </a:r>
                      <a:r>
                        <a:rPr lang="it-IT" sz="1200" spc="50" baseline="0" dirty="0" smtClean="0">
                          <a:effectLst/>
                        </a:rPr>
                        <a:t> </a:t>
                      </a:r>
                      <a:r>
                        <a:rPr lang="it-IT" sz="1200" spc="50" dirty="0" smtClean="0">
                          <a:effectLst/>
                        </a:rPr>
                        <a:t>anno intero</a:t>
                      </a:r>
                      <a:r>
                        <a:rPr lang="it-IT" sz="1200" spc="50" baseline="0" dirty="0" smtClean="0">
                          <a:effectLst/>
                        </a:rPr>
                        <a:t> </a:t>
                      </a:r>
                      <a:r>
                        <a:rPr lang="it-IT" sz="1200" spc="50" dirty="0" smtClean="0">
                          <a:effectLst/>
                        </a:rPr>
                        <a:t>tutti i</a:t>
                      </a:r>
                      <a:r>
                        <a:rPr lang="it-IT" sz="1200" spc="50" baseline="0" dirty="0" smtClean="0">
                          <a:effectLst/>
                        </a:rPr>
                        <a:t> </a:t>
                      </a:r>
                      <a:r>
                        <a:rPr lang="it-IT" sz="1200" spc="50" dirty="0" smtClean="0">
                          <a:effectLst/>
                        </a:rPr>
                        <a:t>cittadini</a:t>
                      </a:r>
                      <a:r>
                        <a:rPr lang="it-IT" sz="1200" spc="50" baseline="0" dirty="0" smtClean="0">
                          <a:effectLst/>
                        </a:rPr>
                        <a:t> </a:t>
                      </a:r>
                      <a:r>
                        <a:rPr lang="it-IT" sz="1200" spc="50" dirty="0" smtClean="0">
                          <a:effectLst/>
                        </a:rPr>
                        <a:t>olandesi</a:t>
                      </a:r>
                      <a:r>
                        <a:rPr lang="it-IT" sz="1200" spc="50" baseline="0" dirty="0" smtClean="0">
                          <a:effectLst/>
                        </a:rPr>
                        <a:t> </a:t>
                      </a:r>
                      <a:r>
                        <a:rPr lang="it-IT" sz="1200" spc="50" dirty="0" smtClean="0">
                          <a:effectLst/>
                        </a:rPr>
                        <a:t>non</a:t>
                      </a:r>
                      <a:r>
                        <a:rPr lang="it-IT" sz="1200" spc="50" baseline="0" dirty="0" smtClean="0">
                          <a:effectLst/>
                        </a:rPr>
                        <a:t> </a:t>
                      </a:r>
                      <a:r>
                        <a:rPr lang="it-IT" sz="1200" spc="50" dirty="0" smtClean="0">
                          <a:effectLst/>
                        </a:rPr>
                        <a:t>mangiassero </a:t>
                      </a:r>
                      <a:r>
                        <a:rPr lang="it-IT" sz="1200" spc="50" dirty="0">
                          <a:effectLst/>
                        </a:rPr>
                        <a:t>carne per:</a:t>
                      </a:r>
                      <a:endParaRPr lang="it-IT" sz="14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Risparmio totale di CO2 (in megatoni)</a:t>
                      </a:r>
                      <a:endParaRPr lang="it-IT" sz="1400" dirty="0">
                        <a:effectLst/>
                        <a:latin typeface="Tahoma"/>
                        <a:ea typeface="Times New Roman"/>
                      </a:endParaRPr>
                    </a:p>
                  </a:txBody>
                  <a:tcPr marL="32850" marR="32850" marT="0" marB="0"/>
                </a:tc>
                <a:tc>
                  <a:txBody>
                    <a:bodyPr/>
                    <a:lstStyle/>
                    <a:p>
                      <a:pPr marL="685800" indent="-685800">
                        <a:lnSpc>
                          <a:spcPts val="1200"/>
                        </a:lnSpc>
                        <a:spcAft>
                          <a:spcPts val="1000"/>
                        </a:spcAft>
                      </a:pPr>
                      <a:r>
                        <a:rPr lang="it-IT" sz="1200" spc="50" dirty="0">
                          <a:effectLst/>
                        </a:rPr>
                        <a:t>Equivalente:</a:t>
                      </a:r>
                      <a:endParaRPr lang="it-IT" sz="1400" dirty="0">
                        <a:effectLst/>
                        <a:latin typeface="Tahoma"/>
                        <a:ea typeface="Times New Roman"/>
                      </a:endParaRPr>
                    </a:p>
                  </a:txBody>
                  <a:tcPr marL="32850" marR="32850" marT="0" marB="0"/>
                </a:tc>
              </a:tr>
              <a:tr h="2386522">
                <a:tc>
                  <a:txBody>
                    <a:bodyPr/>
                    <a:lstStyle/>
                    <a:p>
                      <a:pPr marL="0" indent="0">
                        <a:lnSpc>
                          <a:spcPts val="1200"/>
                        </a:lnSpc>
                        <a:spcAft>
                          <a:spcPts val="1000"/>
                        </a:spcAft>
                      </a:pPr>
                      <a:r>
                        <a:rPr lang="it-IT" sz="1200" spc="50" dirty="0">
                          <a:effectLst/>
                        </a:rPr>
                        <a:t>1 giorno a settimana</a:t>
                      </a:r>
                      <a:endParaRPr lang="it-IT" sz="1400" dirty="0">
                        <a:effectLst/>
                        <a:latin typeface="Tahoma"/>
                        <a:ea typeface="Times New Roman"/>
                      </a:endParaRPr>
                    </a:p>
                  </a:txBody>
                  <a:tcPr marL="32850" marR="32850" marT="0" marB="0"/>
                </a:tc>
                <a:tc>
                  <a:txBody>
                    <a:bodyPr/>
                    <a:lstStyle/>
                    <a:p>
                      <a:pPr marL="685800">
                        <a:lnSpc>
                          <a:spcPts val="1200"/>
                        </a:lnSpc>
                        <a:spcAft>
                          <a:spcPts val="1000"/>
                        </a:spcAft>
                      </a:pPr>
                      <a:endParaRPr lang="it-IT" sz="1600" spc="50" dirty="0" smtClean="0">
                        <a:effectLst/>
                      </a:endParaRPr>
                    </a:p>
                    <a:p>
                      <a:pPr marL="685800">
                        <a:lnSpc>
                          <a:spcPts val="1200"/>
                        </a:lnSpc>
                        <a:spcAft>
                          <a:spcPts val="1000"/>
                        </a:spcAft>
                      </a:pPr>
                      <a:r>
                        <a:rPr lang="it-IT" sz="1600" spc="50" dirty="0" smtClean="0">
                          <a:effectLst/>
                        </a:rPr>
                        <a:t>3.2</a:t>
                      </a:r>
                      <a:endParaRPr lang="it-IT" sz="18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alla circolazione di un milione di auto in meno dalle strade dell'Olanda per un anno</a:t>
                      </a:r>
                      <a:r>
                        <a:rPr lang="it-IT" sz="1200" spc="50" dirty="0" smtClean="0">
                          <a:effectLst/>
                        </a:rPr>
                        <a:t>;</a:t>
                      </a:r>
                    </a:p>
                    <a:p>
                      <a:pPr marL="0" indent="0">
                        <a:lnSpc>
                          <a:spcPts val="1200"/>
                        </a:lnSpc>
                        <a:spcAft>
                          <a:spcPts val="1000"/>
                        </a:spcAft>
                      </a:pPr>
                      <a:r>
                        <a:rPr lang="it-IT" sz="1200" spc="50" dirty="0" smtClean="0">
                          <a:effectLst/>
                        </a:rPr>
                        <a:t> </a:t>
                      </a:r>
                      <a:r>
                        <a:rPr lang="it-IT" sz="1200" spc="50" dirty="0">
                          <a:effectLst/>
                        </a:rPr>
                        <a:t>ad una quota doppia rispetto al risparmio ottenibile dalla sostituzione di tutte le normali lampadine con lampadine a basso consumo energetico (1,66 megatoni x 2</a:t>
                      </a:r>
                      <a:r>
                        <a:rPr lang="it-IT" sz="1200" spc="50" dirty="0" smtClean="0">
                          <a:effectLst/>
                        </a:rPr>
                        <a:t>);</a:t>
                      </a:r>
                    </a:p>
                    <a:p>
                      <a:pPr marL="0" indent="0">
                        <a:lnSpc>
                          <a:spcPts val="1200"/>
                        </a:lnSpc>
                        <a:spcAft>
                          <a:spcPts val="1000"/>
                        </a:spcAft>
                      </a:pPr>
                      <a:r>
                        <a:rPr lang="it-IT" sz="1200" spc="50" dirty="0" smtClean="0">
                          <a:effectLst/>
                        </a:rPr>
                        <a:t> </a:t>
                      </a:r>
                      <a:r>
                        <a:rPr lang="it-IT" sz="1200" spc="50" dirty="0">
                          <a:effectLst/>
                        </a:rPr>
                        <a:t>ad una quota pari alla riduzione delle emissioni domestiche proposta nell'obiettivo del governo olandese (3 megatoni di CO2 entro il 2010); </a:t>
                      </a:r>
                      <a:endParaRPr lang="it-IT" sz="1200" spc="50" dirty="0" smtClean="0">
                        <a:effectLst/>
                      </a:endParaRPr>
                    </a:p>
                    <a:p>
                      <a:pPr marL="0" indent="0">
                        <a:lnSpc>
                          <a:spcPts val="1200"/>
                        </a:lnSpc>
                        <a:spcAft>
                          <a:spcPts val="1000"/>
                        </a:spcAft>
                      </a:pPr>
                      <a:r>
                        <a:rPr lang="it-IT" sz="1200" spc="50" dirty="0" smtClean="0">
                          <a:effectLst/>
                        </a:rPr>
                        <a:t>alla </a:t>
                      </a:r>
                      <a:r>
                        <a:rPr lang="it-IT" sz="1200" spc="50" dirty="0">
                          <a:effectLst/>
                        </a:rPr>
                        <a:t>sostituzione di tutte le auto di categoria energetica C/D con auto di categoria energetica B (2,8 megatoni); </a:t>
                      </a:r>
                      <a:endParaRPr lang="it-IT" sz="1200" spc="50" dirty="0" smtClean="0">
                        <a:effectLst/>
                      </a:endParaRPr>
                    </a:p>
                    <a:p>
                      <a:pPr marL="0" indent="0">
                        <a:lnSpc>
                          <a:spcPts val="1200"/>
                        </a:lnSpc>
                        <a:spcAft>
                          <a:spcPts val="1000"/>
                        </a:spcAft>
                      </a:pPr>
                      <a:r>
                        <a:rPr lang="it-IT" sz="1200" spc="50" dirty="0" smtClean="0">
                          <a:effectLst/>
                        </a:rPr>
                        <a:t>all'installazione </a:t>
                      </a:r>
                      <a:r>
                        <a:rPr lang="it-IT" sz="1200" spc="50" dirty="0">
                          <a:effectLst/>
                        </a:rPr>
                        <a:t>di doppi vetri in tutte le abitazioni (1,5 megatoni) e alla sostituzione di tutte le normali lampadine con lampadine a basso consumo energetico (1,66 megatoni).</a:t>
                      </a:r>
                      <a:endParaRPr lang="it-IT" sz="1400" dirty="0">
                        <a:effectLst/>
                        <a:latin typeface="Tahoma"/>
                        <a:ea typeface="Times New Roman"/>
                      </a:endParaRPr>
                    </a:p>
                  </a:txBody>
                  <a:tcPr marL="32850" marR="32850" marT="0" marB="0"/>
                </a:tc>
              </a:tr>
              <a:tr h="1479438">
                <a:tc>
                  <a:txBody>
                    <a:bodyPr/>
                    <a:lstStyle/>
                    <a:p>
                      <a:pPr marL="0" indent="0">
                        <a:lnSpc>
                          <a:spcPts val="1200"/>
                        </a:lnSpc>
                        <a:spcAft>
                          <a:spcPts val="1000"/>
                        </a:spcAft>
                      </a:pPr>
                      <a:r>
                        <a:rPr lang="it-IT" sz="1200" spc="50" dirty="0">
                          <a:effectLst/>
                        </a:rPr>
                        <a:t>2 giorni a settimana</a:t>
                      </a:r>
                      <a:endParaRPr lang="it-IT" sz="1400" dirty="0">
                        <a:effectLst/>
                        <a:latin typeface="Tahoma"/>
                        <a:ea typeface="Times New Roman"/>
                      </a:endParaRPr>
                    </a:p>
                  </a:txBody>
                  <a:tcPr marL="32850" marR="32850" marT="0" marB="0"/>
                </a:tc>
                <a:tc>
                  <a:txBody>
                    <a:bodyPr/>
                    <a:lstStyle/>
                    <a:p>
                      <a:pPr marL="685800">
                        <a:lnSpc>
                          <a:spcPts val="1200"/>
                        </a:lnSpc>
                        <a:spcAft>
                          <a:spcPts val="1000"/>
                        </a:spcAft>
                      </a:pPr>
                      <a:endParaRPr lang="it-IT" sz="1600" spc="50" dirty="0" smtClean="0">
                        <a:effectLst/>
                      </a:endParaRPr>
                    </a:p>
                    <a:p>
                      <a:pPr marL="685800">
                        <a:lnSpc>
                          <a:spcPts val="1200"/>
                        </a:lnSpc>
                        <a:spcAft>
                          <a:spcPts val="1000"/>
                        </a:spcAft>
                      </a:pPr>
                      <a:r>
                        <a:rPr lang="it-IT" sz="1600" spc="50" dirty="0" smtClean="0">
                          <a:effectLst/>
                        </a:rPr>
                        <a:t>6.4</a:t>
                      </a:r>
                      <a:endParaRPr lang="it-IT" sz="18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ad un uso totale su scala nazionale di frigoriferi e congelatori a basso consumo (1,8 megatoni), </a:t>
                      </a:r>
                      <a:endParaRPr lang="it-IT" sz="1200" spc="50" dirty="0" smtClean="0">
                        <a:effectLst/>
                      </a:endParaRPr>
                    </a:p>
                    <a:p>
                      <a:pPr marL="0" indent="0">
                        <a:lnSpc>
                          <a:spcPts val="1200"/>
                        </a:lnSpc>
                        <a:spcAft>
                          <a:spcPts val="1000"/>
                        </a:spcAft>
                      </a:pPr>
                      <a:r>
                        <a:rPr lang="it-IT" sz="1200" spc="50" dirty="0" smtClean="0">
                          <a:effectLst/>
                        </a:rPr>
                        <a:t>lavatrici </a:t>
                      </a:r>
                      <a:r>
                        <a:rPr lang="it-IT" sz="1200" spc="50" dirty="0">
                          <a:effectLst/>
                        </a:rPr>
                        <a:t>e asciugabiancheria a basso consumo (0,36 megatoni), </a:t>
                      </a:r>
                      <a:endParaRPr lang="it-IT" sz="1200" spc="50" dirty="0" smtClean="0">
                        <a:effectLst/>
                      </a:endParaRPr>
                    </a:p>
                    <a:p>
                      <a:pPr marL="0" indent="0">
                        <a:lnSpc>
                          <a:spcPts val="1200"/>
                        </a:lnSpc>
                        <a:spcAft>
                          <a:spcPts val="1000"/>
                        </a:spcAft>
                      </a:pPr>
                      <a:r>
                        <a:rPr lang="it-IT" sz="1200" spc="50" dirty="0" smtClean="0">
                          <a:effectLst/>
                        </a:rPr>
                        <a:t>lavastoviglie </a:t>
                      </a:r>
                      <a:r>
                        <a:rPr lang="it-IT" sz="1200" spc="50" dirty="0">
                          <a:effectLst/>
                        </a:rPr>
                        <a:t>a basso consumo (0,615 megatoni), più l'installazione di una caldaia centralizzata a basso consumo (0,625 megatoni), l'installazione di doppi vetri in tutte le abitazioni (1,5 megatoni) e l'isolamento dei muri esterni (1,34 megatoni).</a:t>
                      </a:r>
                      <a:endParaRPr lang="it-IT" sz="1400" dirty="0">
                        <a:effectLst/>
                        <a:latin typeface="Tahoma"/>
                        <a:ea typeface="Times New Roman"/>
                      </a:endParaRPr>
                    </a:p>
                  </a:txBody>
                  <a:tcPr marL="32850" marR="32850" marT="0" marB="0"/>
                </a:tc>
              </a:tr>
            </a:tbl>
          </a:graphicData>
        </a:graphic>
      </p:graphicFrame>
    </p:spTree>
    <p:extLst>
      <p:ext uri="{BB962C8B-B14F-4D97-AF65-F5344CB8AC3E}">
        <p14:creationId xmlns:p14="http://schemas.microsoft.com/office/powerpoint/2010/main" val="1188940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graphicFrame>
        <p:nvGraphicFramePr>
          <p:cNvPr id="7" name="Tabella 6"/>
          <p:cNvGraphicFramePr>
            <a:graphicFrameLocks noGrp="1"/>
          </p:cNvGraphicFramePr>
          <p:nvPr>
            <p:extLst>
              <p:ext uri="{D42A27DB-BD31-4B8C-83A1-F6EECF244321}">
                <p14:modId xmlns:p14="http://schemas.microsoft.com/office/powerpoint/2010/main" val="332898821"/>
              </p:ext>
            </p:extLst>
          </p:nvPr>
        </p:nvGraphicFramePr>
        <p:xfrm>
          <a:off x="539551" y="968531"/>
          <a:ext cx="8408449" cy="4908740"/>
        </p:xfrm>
        <a:graphic>
          <a:graphicData uri="http://schemas.openxmlformats.org/drawingml/2006/table">
            <a:tbl>
              <a:tblPr firstRow="1" firstCol="1" bandRow="1">
                <a:tableStyleId>{5C22544A-7EE6-4342-B048-85BDC9FD1C3A}</a:tableStyleId>
              </a:tblPr>
              <a:tblGrid>
                <a:gridCol w="1299479"/>
                <a:gridCol w="1186480"/>
                <a:gridCol w="5922490"/>
              </a:tblGrid>
              <a:tr h="1371704">
                <a:tc>
                  <a:txBody>
                    <a:bodyPr/>
                    <a:lstStyle/>
                    <a:p>
                      <a:pPr marL="0" indent="0" algn="l">
                        <a:lnSpc>
                          <a:spcPts val="1200"/>
                        </a:lnSpc>
                        <a:spcAft>
                          <a:spcPts val="1000"/>
                        </a:spcAft>
                      </a:pPr>
                      <a:r>
                        <a:rPr lang="it-IT" sz="1200" spc="50" dirty="0">
                          <a:effectLst/>
                        </a:rPr>
                        <a:t>Se per </a:t>
                      </a:r>
                      <a:r>
                        <a:rPr lang="it-IT" sz="1200" spc="50" dirty="0" smtClean="0">
                          <a:effectLst/>
                        </a:rPr>
                        <a:t>un</a:t>
                      </a:r>
                      <a:r>
                        <a:rPr lang="it-IT" sz="1200" spc="50" baseline="0" dirty="0" smtClean="0">
                          <a:effectLst/>
                        </a:rPr>
                        <a:t> </a:t>
                      </a:r>
                      <a:r>
                        <a:rPr lang="it-IT" sz="1200" spc="50" dirty="0" smtClean="0">
                          <a:effectLst/>
                        </a:rPr>
                        <a:t>anno intero</a:t>
                      </a:r>
                      <a:r>
                        <a:rPr lang="it-IT" sz="1200" spc="50" baseline="0" dirty="0" smtClean="0">
                          <a:effectLst/>
                        </a:rPr>
                        <a:t> </a:t>
                      </a:r>
                      <a:r>
                        <a:rPr lang="it-IT" sz="1200" spc="50" dirty="0" smtClean="0">
                          <a:effectLst/>
                        </a:rPr>
                        <a:t>tutti i</a:t>
                      </a:r>
                      <a:r>
                        <a:rPr lang="it-IT" sz="1200" spc="50" baseline="0" dirty="0" smtClean="0">
                          <a:effectLst/>
                        </a:rPr>
                        <a:t> </a:t>
                      </a:r>
                      <a:r>
                        <a:rPr lang="it-IT" sz="1200" spc="50" dirty="0" smtClean="0">
                          <a:effectLst/>
                        </a:rPr>
                        <a:t>cittadini</a:t>
                      </a:r>
                      <a:r>
                        <a:rPr lang="it-IT" sz="1200" spc="50" baseline="0" dirty="0" smtClean="0">
                          <a:effectLst/>
                        </a:rPr>
                        <a:t> </a:t>
                      </a:r>
                      <a:r>
                        <a:rPr lang="it-IT" sz="1200" spc="50" dirty="0" smtClean="0">
                          <a:effectLst/>
                        </a:rPr>
                        <a:t>olandesi</a:t>
                      </a:r>
                      <a:r>
                        <a:rPr lang="it-IT" sz="1200" spc="50" baseline="0" dirty="0" smtClean="0">
                          <a:effectLst/>
                        </a:rPr>
                        <a:t> </a:t>
                      </a:r>
                      <a:r>
                        <a:rPr lang="it-IT" sz="1200" spc="50" dirty="0" smtClean="0">
                          <a:effectLst/>
                        </a:rPr>
                        <a:t>non</a:t>
                      </a:r>
                      <a:r>
                        <a:rPr lang="it-IT" sz="1200" spc="50" baseline="0" dirty="0" smtClean="0">
                          <a:effectLst/>
                        </a:rPr>
                        <a:t> </a:t>
                      </a:r>
                      <a:r>
                        <a:rPr lang="it-IT" sz="1200" spc="50" dirty="0" smtClean="0">
                          <a:effectLst/>
                        </a:rPr>
                        <a:t>mangiassero </a:t>
                      </a:r>
                      <a:r>
                        <a:rPr lang="it-IT" sz="1200" spc="50" dirty="0">
                          <a:effectLst/>
                        </a:rPr>
                        <a:t>carne per:</a:t>
                      </a:r>
                      <a:endParaRPr lang="it-IT" sz="14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Risparmio totale di CO2 (in megatoni)</a:t>
                      </a:r>
                      <a:endParaRPr lang="it-IT" sz="1400" dirty="0">
                        <a:effectLst/>
                        <a:latin typeface="Tahoma"/>
                        <a:ea typeface="Times New Roman"/>
                      </a:endParaRPr>
                    </a:p>
                  </a:txBody>
                  <a:tcPr marL="32850" marR="32850" marT="0" marB="0"/>
                </a:tc>
                <a:tc>
                  <a:txBody>
                    <a:bodyPr/>
                    <a:lstStyle/>
                    <a:p>
                      <a:pPr marL="685800" indent="-685800">
                        <a:lnSpc>
                          <a:spcPts val="1200"/>
                        </a:lnSpc>
                        <a:spcAft>
                          <a:spcPts val="1000"/>
                        </a:spcAft>
                      </a:pPr>
                      <a:r>
                        <a:rPr lang="it-IT" sz="1200" spc="50" dirty="0">
                          <a:effectLst/>
                        </a:rPr>
                        <a:t>Equivalente:</a:t>
                      </a:r>
                      <a:endParaRPr lang="it-IT" sz="1400" dirty="0">
                        <a:effectLst/>
                        <a:latin typeface="Tahoma"/>
                        <a:ea typeface="Times New Roman"/>
                      </a:endParaRPr>
                    </a:p>
                  </a:txBody>
                  <a:tcPr marL="32850" marR="32850" marT="0" marB="0"/>
                </a:tc>
              </a:tr>
              <a:tr h="548682">
                <a:tc>
                  <a:txBody>
                    <a:bodyPr/>
                    <a:lstStyle/>
                    <a:p>
                      <a:pPr marL="0" indent="0">
                        <a:lnSpc>
                          <a:spcPts val="1200"/>
                        </a:lnSpc>
                        <a:spcAft>
                          <a:spcPts val="1000"/>
                        </a:spcAft>
                      </a:pPr>
                      <a:r>
                        <a:rPr lang="it-IT" sz="1200" spc="50" dirty="0">
                          <a:effectLst/>
                        </a:rPr>
                        <a:t>3 giorni a settimana</a:t>
                      </a:r>
                      <a:endParaRPr lang="it-IT" sz="1400" dirty="0">
                        <a:effectLst/>
                        <a:latin typeface="Tahoma"/>
                        <a:ea typeface="Times New Roman"/>
                      </a:endParaRPr>
                    </a:p>
                  </a:txBody>
                  <a:tcPr marL="32850" marR="32850" marT="0" marB="0"/>
                </a:tc>
                <a:tc>
                  <a:txBody>
                    <a:bodyPr/>
                    <a:lstStyle/>
                    <a:p>
                      <a:pPr marL="685800">
                        <a:lnSpc>
                          <a:spcPts val="1200"/>
                        </a:lnSpc>
                        <a:spcAft>
                          <a:spcPts val="1000"/>
                        </a:spcAft>
                      </a:pPr>
                      <a:endParaRPr lang="it-IT" sz="1200" spc="50" dirty="0" smtClean="0">
                        <a:effectLst/>
                      </a:endParaRPr>
                    </a:p>
                    <a:p>
                      <a:pPr marL="685800">
                        <a:lnSpc>
                          <a:spcPts val="1200"/>
                        </a:lnSpc>
                        <a:spcAft>
                          <a:spcPts val="1000"/>
                        </a:spcAft>
                      </a:pPr>
                      <a:r>
                        <a:rPr lang="it-IT" sz="1200" spc="50" dirty="0" smtClean="0">
                          <a:effectLst/>
                        </a:rPr>
                        <a:t>9.6</a:t>
                      </a:r>
                      <a:endParaRPr lang="it-IT" sz="14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alla circolazione di tre milioni di auto in meno dalle strade dell'Olanda per un anno.</a:t>
                      </a:r>
                      <a:endParaRPr lang="it-IT" sz="1400" dirty="0">
                        <a:effectLst/>
                        <a:latin typeface="Tahoma"/>
                        <a:ea typeface="Times New Roman"/>
                      </a:endParaRPr>
                    </a:p>
                  </a:txBody>
                  <a:tcPr marL="32850" marR="32850" marT="0" marB="0"/>
                </a:tc>
              </a:tr>
              <a:tr h="548682">
                <a:tc>
                  <a:txBody>
                    <a:bodyPr/>
                    <a:lstStyle/>
                    <a:p>
                      <a:pPr marL="0" indent="0">
                        <a:lnSpc>
                          <a:spcPts val="1200"/>
                        </a:lnSpc>
                        <a:spcAft>
                          <a:spcPts val="1000"/>
                        </a:spcAft>
                      </a:pPr>
                      <a:r>
                        <a:rPr lang="it-IT" sz="1200" spc="50" dirty="0">
                          <a:effectLst/>
                        </a:rPr>
                        <a:t>4 giorni a settimana</a:t>
                      </a:r>
                      <a:endParaRPr lang="it-IT" sz="1400" dirty="0">
                        <a:effectLst/>
                        <a:latin typeface="Tahoma"/>
                        <a:ea typeface="Times New Roman"/>
                      </a:endParaRPr>
                    </a:p>
                  </a:txBody>
                  <a:tcPr marL="32850" marR="32850" marT="0" marB="0"/>
                </a:tc>
                <a:tc>
                  <a:txBody>
                    <a:bodyPr/>
                    <a:lstStyle/>
                    <a:p>
                      <a:pPr marL="685800">
                        <a:lnSpc>
                          <a:spcPts val="1200"/>
                        </a:lnSpc>
                        <a:spcAft>
                          <a:spcPts val="1000"/>
                        </a:spcAft>
                      </a:pPr>
                      <a:endParaRPr lang="it-IT" sz="1200" spc="50" dirty="0" smtClean="0">
                        <a:effectLst/>
                      </a:endParaRPr>
                    </a:p>
                    <a:p>
                      <a:pPr marL="685800">
                        <a:lnSpc>
                          <a:spcPts val="1200"/>
                        </a:lnSpc>
                        <a:spcAft>
                          <a:spcPts val="1000"/>
                        </a:spcAft>
                      </a:pPr>
                      <a:r>
                        <a:rPr lang="it-IT" sz="1200" spc="50" dirty="0" smtClean="0">
                          <a:effectLst/>
                        </a:rPr>
                        <a:t>12.8</a:t>
                      </a:r>
                      <a:endParaRPr lang="it-IT" sz="14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alle emissioni totali prodotte dal consumo domestico di energia dell'intera Olanda (13 megatoni).</a:t>
                      </a:r>
                      <a:endParaRPr lang="it-IT" sz="1400" dirty="0">
                        <a:effectLst/>
                        <a:latin typeface="Tahoma"/>
                        <a:ea typeface="Times New Roman"/>
                      </a:endParaRPr>
                    </a:p>
                  </a:txBody>
                  <a:tcPr marL="32850" marR="32850" marT="0" marB="0"/>
                </a:tc>
              </a:tr>
              <a:tr h="558107">
                <a:tc>
                  <a:txBody>
                    <a:bodyPr/>
                    <a:lstStyle/>
                    <a:p>
                      <a:pPr marL="0" indent="0">
                        <a:lnSpc>
                          <a:spcPts val="1200"/>
                        </a:lnSpc>
                        <a:spcAft>
                          <a:spcPts val="1000"/>
                        </a:spcAft>
                      </a:pPr>
                      <a:r>
                        <a:rPr lang="it-IT" sz="1200" spc="50" dirty="0">
                          <a:effectLst/>
                        </a:rPr>
                        <a:t>5 giorni a settimana</a:t>
                      </a:r>
                      <a:endParaRPr lang="it-IT" sz="1400" dirty="0">
                        <a:effectLst/>
                        <a:latin typeface="Tahoma"/>
                        <a:ea typeface="Times New Roman"/>
                      </a:endParaRPr>
                    </a:p>
                  </a:txBody>
                  <a:tcPr marL="32850" marR="32850" marT="0" marB="0"/>
                </a:tc>
                <a:tc>
                  <a:txBody>
                    <a:bodyPr/>
                    <a:lstStyle/>
                    <a:p>
                      <a:pPr marL="685800">
                        <a:lnSpc>
                          <a:spcPts val="1200"/>
                        </a:lnSpc>
                        <a:spcAft>
                          <a:spcPts val="1000"/>
                        </a:spcAft>
                      </a:pPr>
                      <a:endParaRPr lang="it-IT" sz="1200" spc="50" dirty="0" smtClean="0">
                        <a:effectLst/>
                      </a:endParaRPr>
                    </a:p>
                    <a:p>
                      <a:pPr marL="685800">
                        <a:lnSpc>
                          <a:spcPts val="1200"/>
                        </a:lnSpc>
                        <a:spcAft>
                          <a:spcPts val="1000"/>
                        </a:spcAft>
                      </a:pPr>
                      <a:r>
                        <a:rPr lang="it-IT" sz="1200" spc="50" dirty="0" smtClean="0">
                          <a:effectLst/>
                        </a:rPr>
                        <a:t>16</a:t>
                      </a:r>
                      <a:endParaRPr lang="it-IT" sz="14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a 32 milioni di viaggi aerei di andata e ritorno Amsterdam – Nizza (500 Kg di CO2 per viaggio di andata e ritorno).</a:t>
                      </a:r>
                      <a:endParaRPr lang="it-IT" sz="1400" dirty="0">
                        <a:effectLst/>
                        <a:latin typeface="Tahoma"/>
                        <a:ea typeface="Times New Roman"/>
                      </a:endParaRPr>
                    </a:p>
                  </a:txBody>
                  <a:tcPr marL="32850" marR="32850" marT="0" marB="0"/>
                </a:tc>
              </a:tr>
              <a:tr h="1132119">
                <a:tc>
                  <a:txBody>
                    <a:bodyPr/>
                    <a:lstStyle/>
                    <a:p>
                      <a:pPr marL="0" indent="0">
                        <a:lnSpc>
                          <a:spcPts val="1200"/>
                        </a:lnSpc>
                        <a:spcAft>
                          <a:spcPts val="1000"/>
                        </a:spcAft>
                      </a:pPr>
                      <a:r>
                        <a:rPr lang="it-IT" sz="1200" spc="50" dirty="0">
                          <a:effectLst/>
                        </a:rPr>
                        <a:t>6 giorni a settimana</a:t>
                      </a:r>
                      <a:endParaRPr lang="it-IT" sz="1400" dirty="0">
                        <a:effectLst/>
                        <a:latin typeface="Tahoma"/>
                        <a:ea typeface="Times New Roman"/>
                      </a:endParaRPr>
                    </a:p>
                  </a:txBody>
                  <a:tcPr marL="32850" marR="32850" marT="0" marB="0"/>
                </a:tc>
                <a:tc>
                  <a:txBody>
                    <a:bodyPr/>
                    <a:lstStyle/>
                    <a:p>
                      <a:pPr marL="685800">
                        <a:lnSpc>
                          <a:spcPts val="1200"/>
                        </a:lnSpc>
                        <a:spcAft>
                          <a:spcPts val="1000"/>
                        </a:spcAft>
                      </a:pPr>
                      <a:endParaRPr lang="it-IT" sz="1200" spc="50" dirty="0" smtClean="0">
                        <a:effectLst/>
                      </a:endParaRPr>
                    </a:p>
                    <a:p>
                      <a:pPr marL="685800">
                        <a:lnSpc>
                          <a:spcPts val="1200"/>
                        </a:lnSpc>
                        <a:spcAft>
                          <a:spcPts val="1000"/>
                        </a:spcAft>
                      </a:pPr>
                      <a:r>
                        <a:rPr lang="it-IT" sz="1200" spc="50" dirty="0" smtClean="0">
                          <a:effectLst/>
                        </a:rPr>
                        <a:t>19.2</a:t>
                      </a:r>
                      <a:endParaRPr lang="it-IT" sz="14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alla circolazione di sei milioni di auto in meno dalle strade dell'Olanda per un anno, ovvero una quota pari alle emissioni complessive prodotte dai chilometri percorsi in auto nell'intera Olanda in un anno (18 megatoni).</a:t>
                      </a:r>
                      <a:endParaRPr lang="it-IT" sz="1400" dirty="0">
                        <a:effectLst/>
                        <a:latin typeface="Tahoma"/>
                        <a:ea typeface="Times New Roman"/>
                      </a:endParaRPr>
                    </a:p>
                  </a:txBody>
                  <a:tcPr marL="32850" marR="32850" marT="0" marB="0"/>
                </a:tc>
              </a:tr>
              <a:tr h="749446">
                <a:tc>
                  <a:txBody>
                    <a:bodyPr/>
                    <a:lstStyle/>
                    <a:p>
                      <a:pPr marL="79375" indent="0">
                        <a:lnSpc>
                          <a:spcPts val="1200"/>
                        </a:lnSpc>
                        <a:spcAft>
                          <a:spcPts val="1000"/>
                        </a:spcAft>
                      </a:pPr>
                      <a:r>
                        <a:rPr lang="it-IT" sz="1200" spc="50" dirty="0">
                          <a:effectLst/>
                        </a:rPr>
                        <a:t>7 giorni a settimana</a:t>
                      </a:r>
                      <a:endParaRPr lang="it-IT" sz="1400" dirty="0">
                        <a:effectLst/>
                        <a:latin typeface="Tahoma"/>
                        <a:ea typeface="Times New Roman"/>
                      </a:endParaRPr>
                    </a:p>
                  </a:txBody>
                  <a:tcPr marL="32850" marR="32850" marT="0" marB="0"/>
                </a:tc>
                <a:tc>
                  <a:txBody>
                    <a:bodyPr/>
                    <a:lstStyle/>
                    <a:p>
                      <a:pPr marL="685800">
                        <a:lnSpc>
                          <a:spcPts val="1200"/>
                        </a:lnSpc>
                        <a:spcAft>
                          <a:spcPts val="1000"/>
                        </a:spcAft>
                      </a:pPr>
                      <a:endParaRPr lang="it-IT" sz="1200" spc="50" dirty="0" smtClean="0">
                        <a:effectLst/>
                      </a:endParaRPr>
                    </a:p>
                    <a:p>
                      <a:pPr marL="685800">
                        <a:lnSpc>
                          <a:spcPts val="1200"/>
                        </a:lnSpc>
                        <a:spcAft>
                          <a:spcPts val="1000"/>
                        </a:spcAft>
                      </a:pPr>
                      <a:r>
                        <a:rPr lang="it-IT" sz="1200" spc="50" dirty="0" smtClean="0">
                          <a:effectLst/>
                        </a:rPr>
                        <a:t>22.4</a:t>
                      </a:r>
                      <a:endParaRPr lang="it-IT" sz="1400" dirty="0">
                        <a:effectLst/>
                        <a:latin typeface="Tahoma"/>
                        <a:ea typeface="Times New Roman"/>
                      </a:endParaRPr>
                    </a:p>
                  </a:txBody>
                  <a:tcPr marL="32850" marR="32850" marT="0" marB="0"/>
                </a:tc>
                <a:tc>
                  <a:txBody>
                    <a:bodyPr/>
                    <a:lstStyle/>
                    <a:p>
                      <a:pPr marL="0" indent="0">
                        <a:lnSpc>
                          <a:spcPts val="1200"/>
                        </a:lnSpc>
                        <a:spcAft>
                          <a:spcPts val="1000"/>
                        </a:spcAft>
                      </a:pPr>
                      <a:r>
                        <a:rPr lang="it-IT" sz="1200" spc="50" dirty="0">
                          <a:effectLst/>
                        </a:rPr>
                        <a:t>alle emissioni totali prodotte dal consumo domestico di gas (riscaldamento, acqua calda per bagni e docce e cottura dei pasti) dell'intera Olanda (20 megatoni).</a:t>
                      </a:r>
                      <a:endParaRPr lang="it-IT" sz="1400" dirty="0">
                        <a:effectLst/>
                        <a:latin typeface="Tahoma"/>
                        <a:ea typeface="Times New Roman"/>
                      </a:endParaRPr>
                    </a:p>
                  </a:txBody>
                  <a:tcPr marL="32850" marR="32850" marT="0" marB="0"/>
                </a:tc>
              </a:tr>
            </a:tbl>
          </a:graphicData>
        </a:graphic>
      </p:graphicFrame>
      <p:sp>
        <p:nvSpPr>
          <p:cNvPr id="2" name="Rettangolo 1"/>
          <p:cNvSpPr/>
          <p:nvPr/>
        </p:nvSpPr>
        <p:spPr>
          <a:xfrm>
            <a:off x="4411442" y="6093296"/>
            <a:ext cx="4572000" cy="646331"/>
          </a:xfrm>
          <a:prstGeom prst="rect">
            <a:avLst/>
          </a:prstGeom>
        </p:spPr>
        <p:txBody>
          <a:bodyPr>
            <a:spAutoFit/>
          </a:bodyPr>
          <a:lstStyle/>
          <a:p>
            <a:r>
              <a:rPr lang="it-IT" dirty="0" smtClean="0">
                <a:latin typeface="expressions of the soul" panose="02000603000000000000" pitchFamily="2" charset="0"/>
                <a:ea typeface="expressions of the soul" panose="02000603000000000000" pitchFamily="2" charset="0"/>
              </a:rPr>
              <a:t>( 2006 '</a:t>
            </a:r>
            <a:r>
              <a:rPr lang="it-IT" dirty="0" err="1" smtClean="0">
                <a:latin typeface="expressions of the soul" panose="02000603000000000000" pitchFamily="2" charset="0"/>
                <a:ea typeface="expressions of the soul" panose="02000603000000000000" pitchFamily="2" charset="0"/>
              </a:rPr>
              <a:t>Institute</a:t>
            </a:r>
            <a:r>
              <a:rPr lang="it-IT" dirty="0" smtClean="0">
                <a:latin typeface="expressions of the soul" panose="02000603000000000000" pitchFamily="2" charset="0"/>
                <a:ea typeface="expressions of the soul" panose="02000603000000000000" pitchFamily="2" charset="0"/>
              </a:rPr>
              <a:t> </a:t>
            </a:r>
            <a:r>
              <a:rPr lang="it-IT" dirty="0">
                <a:latin typeface="expressions of the soul" panose="02000603000000000000" pitchFamily="2" charset="0"/>
                <a:ea typeface="expressions of the soul" panose="02000603000000000000" pitchFamily="2" charset="0"/>
              </a:rPr>
              <a:t>for </a:t>
            </a:r>
            <a:r>
              <a:rPr lang="it-IT" dirty="0" err="1">
                <a:latin typeface="expressions of the soul" panose="02000603000000000000" pitchFamily="2" charset="0"/>
                <a:ea typeface="expressions of the soul" panose="02000603000000000000" pitchFamily="2" charset="0"/>
              </a:rPr>
              <a:t>Environmental</a:t>
            </a:r>
            <a:r>
              <a:rPr lang="it-IT" dirty="0">
                <a:latin typeface="expressions of the soul" panose="02000603000000000000" pitchFamily="2" charset="0"/>
                <a:ea typeface="expressions of the soul" panose="02000603000000000000" pitchFamily="2" charset="0"/>
              </a:rPr>
              <a:t> </a:t>
            </a:r>
            <a:r>
              <a:rPr lang="it-IT" dirty="0" err="1">
                <a:latin typeface="expressions of the soul" panose="02000603000000000000" pitchFamily="2" charset="0"/>
                <a:ea typeface="expressions of the soul" panose="02000603000000000000" pitchFamily="2" charset="0"/>
              </a:rPr>
              <a:t>Studies</a:t>
            </a:r>
            <a:r>
              <a:rPr lang="it-IT" dirty="0">
                <a:latin typeface="expressions of the soul" panose="02000603000000000000" pitchFamily="2" charset="0"/>
                <a:ea typeface="expressions of the soul" panose="02000603000000000000" pitchFamily="2" charset="0"/>
              </a:rPr>
              <a:t> della VU </a:t>
            </a:r>
            <a:r>
              <a:rPr lang="it-IT" dirty="0" err="1">
                <a:latin typeface="expressions of the soul" panose="02000603000000000000" pitchFamily="2" charset="0"/>
                <a:ea typeface="expressions of the soul" panose="02000603000000000000" pitchFamily="2" charset="0"/>
              </a:rPr>
              <a:t>University</a:t>
            </a:r>
            <a:r>
              <a:rPr lang="it-IT" dirty="0">
                <a:latin typeface="expressions of the soul" panose="02000603000000000000" pitchFamily="2" charset="0"/>
                <a:ea typeface="expressions of the soul" panose="02000603000000000000" pitchFamily="2" charset="0"/>
              </a:rPr>
              <a:t> di Amsterdam )</a:t>
            </a:r>
          </a:p>
        </p:txBody>
      </p:sp>
    </p:spTree>
    <p:extLst>
      <p:ext uri="{BB962C8B-B14F-4D97-AF65-F5344CB8AC3E}">
        <p14:creationId xmlns:p14="http://schemas.microsoft.com/office/powerpoint/2010/main" val="1793187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ttangolo 6"/>
          <p:cNvSpPr/>
          <p:nvPr/>
        </p:nvSpPr>
        <p:spPr>
          <a:xfrm>
            <a:off x="179512" y="188640"/>
            <a:ext cx="8784468" cy="6463308"/>
          </a:xfrm>
          <a:prstGeom prst="rect">
            <a:avLst/>
          </a:prstGeom>
        </p:spPr>
        <p:txBody>
          <a:bodyPr wrap="square">
            <a:spAutoFit/>
          </a:bodyPr>
          <a:lstStyle/>
          <a:p>
            <a:r>
              <a:rPr lang="it-IT" sz="2300" spc="300" dirty="0" smtClean="0">
                <a:solidFill>
                  <a:prstClr val="black"/>
                </a:solidFill>
                <a:latin typeface="expressions of the soul" panose="02000603000000000000" pitchFamily="2" charset="0"/>
                <a:ea typeface="expressions of the soul" panose="02000603000000000000" pitchFamily="2" charset="0"/>
              </a:rPr>
              <a:t>1. Quadro generale sulla situazione del primo mondo:</a:t>
            </a:r>
          </a:p>
          <a:p>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1.1  Chi sono i cittadini dimezzati</a:t>
            </a:r>
            <a:b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b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1.2 Come è definibile la nostra società</a:t>
            </a:r>
          </a:p>
          <a:p>
            <a:endParaRPr lang="it-IT" sz="2300" b="1" spc="300" dirty="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spc="300" dirty="0" smtClean="0">
                <a:solidFill>
                  <a:prstClr val="black"/>
                </a:solidFill>
                <a:latin typeface="expressions of the soul" panose="02000603000000000000" pitchFamily="2" charset="0"/>
                <a:ea typeface="expressions of the soul" panose="02000603000000000000" pitchFamily="2" charset="0"/>
              </a:rPr>
              <a:t>2. Lo sfruttamento delle risorse e del territorio</a:t>
            </a:r>
            <a:endParaRPr lang="it-IT" sz="2300" spc="300" dirty="0">
              <a:solidFill>
                <a:prstClr val="black"/>
              </a:solidFill>
              <a:latin typeface="expressions of the soul" panose="02000603000000000000" pitchFamily="2" charset="0"/>
              <a:ea typeface="expressions of the soul" panose="02000603000000000000" pitchFamily="2" charset="0"/>
            </a:endParaRP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2.1  Introduzione: la situazione del pianeta</a:t>
            </a:r>
          </a:p>
          <a:p>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2.2 Delocalizzazione per massimizzare lo sfruttamento</a:t>
            </a: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2.3 Principali fonti di inquinamento</a:t>
            </a:r>
          </a:p>
          <a:p>
            <a:endPar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spc="300" dirty="0" smtClean="0">
                <a:solidFill>
                  <a:prstClr val="black"/>
                </a:solidFill>
                <a:latin typeface="expressions of the soul" panose="02000603000000000000" pitchFamily="2" charset="0"/>
                <a:ea typeface="expressions of the soul" panose="02000603000000000000" pitchFamily="2" charset="0"/>
              </a:rPr>
              <a:t>3. Consumismo alimentare</a:t>
            </a:r>
          </a:p>
          <a:p>
            <a:r>
              <a:rPr lang="it-IT" sz="2300" spc="300" dirty="0">
                <a:solidFill>
                  <a:prstClr val="black"/>
                </a:solidFill>
                <a:latin typeface="expressions of the soul" panose="02000603000000000000" pitchFamily="2" charset="0"/>
                <a:ea typeface="expressions of the soul" panose="02000603000000000000" pitchFamily="2" charset="0"/>
              </a:rPr>
              <a:t> </a:t>
            </a:r>
            <a:r>
              <a:rPr lang="it-IT" sz="2300" spc="300" dirty="0" smtClean="0">
                <a:solidFill>
                  <a:prstClr val="black"/>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3.1  Sprechi e rischio di estinzione</a:t>
            </a: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3.2 Nazioni grasse e nazioni magre</a:t>
            </a:r>
          </a:p>
          <a:p>
            <a:endParaRPr lang="it-IT" sz="2300" spc="300" dirty="0">
              <a:solidFill>
                <a:prstClr val="black"/>
              </a:solidFill>
              <a:latin typeface="expressions of the soul" panose="02000603000000000000" pitchFamily="2" charset="0"/>
              <a:ea typeface="expressions of the soul" panose="02000603000000000000" pitchFamily="2" charset="0"/>
            </a:endParaRPr>
          </a:p>
          <a:p>
            <a:r>
              <a:rPr lang="it-IT" sz="23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4. I danni alla salute dei prodotti di origine animale</a:t>
            </a:r>
            <a:endParaRPr lang="it-IT" sz="2300" b="1" spc="300" dirty="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endParaRPr>
          </a:p>
          <a:p>
            <a:r>
              <a:rPr lang="it-IT" sz="2300" b="1" spc="300" dirty="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4.1  Analisi del contenuto</a:t>
            </a:r>
          </a:p>
          <a:p>
            <a:r>
              <a:rPr lang="it-IT" sz="2300" b="1" spc="300" dirty="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   4.2 I benefici di una alimentazione vegetale</a:t>
            </a:r>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r>
            <a:b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br>
            <a:endPar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spc="300" dirty="0">
                <a:solidFill>
                  <a:schemeClr val="bg1">
                    <a:lumMod val="50000"/>
                  </a:schemeClr>
                </a:solidFill>
                <a:latin typeface="expressions of the soul" panose="02000603000000000000" pitchFamily="2" charset="0"/>
                <a:ea typeface="expressions of the soul" panose="02000603000000000000" pitchFamily="2" charset="0"/>
              </a:rPr>
              <a:t>5. Soluzioni e suggerimenti</a:t>
            </a:r>
            <a:endParaRPr lang="it-IT" sz="2300" b="1" spc="300" dirty="0">
              <a:solidFill>
                <a:schemeClr val="bg1">
                  <a:lumMod val="50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1677274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7" name="CasellaDiTesto 16"/>
          <p:cNvSpPr txBox="1"/>
          <p:nvPr/>
        </p:nvSpPr>
        <p:spPr>
          <a:xfrm>
            <a:off x="-38398" y="332656"/>
            <a:ext cx="9143999" cy="1323439"/>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MASS MEDIA COME STRUMENTO DI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MANIPOLAZIONE DI MASSA</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8" name="CasellaDiTesto 7"/>
          <p:cNvSpPr txBox="1"/>
          <p:nvPr/>
        </p:nvSpPr>
        <p:spPr>
          <a:xfrm>
            <a:off x="611560" y="1772815"/>
            <a:ext cx="7560840" cy="954107"/>
          </a:xfrm>
          <a:prstGeom prst="rect">
            <a:avLst/>
          </a:prstGeom>
          <a:noFill/>
        </p:spPr>
        <p:txBody>
          <a:bodyPr wrap="square" rtlCol="0">
            <a:spAutoFit/>
          </a:bodyPr>
          <a:lstStyle/>
          <a:p>
            <a:pPr algn="ctr"/>
            <a:r>
              <a:rPr lang="it-IT" sz="24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L’80%</a:t>
            </a:r>
            <a:r>
              <a:rPr lang="it-IT" sz="28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degli italiani si informa</a:t>
            </a:r>
          </a:p>
          <a:p>
            <a:pPr algn="ctr"/>
            <a:r>
              <a:rPr lang="it-IT" sz="28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attraverso la </a:t>
            </a:r>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televisione</a:t>
            </a:r>
          </a:p>
        </p:txBody>
      </p:sp>
      <p:pic>
        <p:nvPicPr>
          <p:cNvPr id="1029" name="Picture 5" descr="http://www.lelotenaction.org/medias/images/manipulation-television-brainwashing-fr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836643"/>
            <a:ext cx="56886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73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4" name="CasellaDiTesto 3"/>
          <p:cNvSpPr txBox="1"/>
          <p:nvPr/>
        </p:nvSpPr>
        <p:spPr>
          <a:xfrm>
            <a:off x="-25152" y="188640"/>
            <a:ext cx="9144000" cy="1446550"/>
          </a:xfrm>
          <a:prstGeom prst="rect">
            <a:avLst/>
          </a:prstGeom>
          <a:noFill/>
        </p:spPr>
        <p:txBody>
          <a:bodyPr wrap="square" rtlCol="0">
            <a:spAutoFit/>
          </a:bodyPr>
          <a:lstStyle/>
          <a:p>
            <a:pPr algn="ctr"/>
            <a:r>
              <a:rPr lang="it-IT" sz="4400" b="1" dirty="0" smtClean="0">
                <a:latin typeface="expressions of the soul" panose="02000603000000000000" pitchFamily="2" charset="0"/>
                <a:ea typeface="expressions of the soul" panose="02000603000000000000" pitchFamily="2" charset="0"/>
              </a:rPr>
              <a:t>I </a:t>
            </a:r>
            <a:r>
              <a:rPr lang="it-IT" sz="4400" b="1" dirty="0" smtClean="0">
                <a:solidFill>
                  <a:schemeClr val="accent1">
                    <a:lumMod val="75000"/>
                  </a:schemeClr>
                </a:solidFill>
                <a:latin typeface="expressions of the soul" panose="02000603000000000000" pitchFamily="2" charset="0"/>
                <a:ea typeface="expressions of the soul" panose="02000603000000000000" pitchFamily="2" charset="0"/>
              </a:rPr>
              <a:t>PERICOLI </a:t>
            </a:r>
            <a:r>
              <a:rPr lang="it-IT" sz="4400" b="1" dirty="0" smtClean="0">
                <a:latin typeface="expressions of the soul" panose="02000603000000000000" pitchFamily="2" charset="0"/>
                <a:ea typeface="expressions of the soul" panose="02000603000000000000" pitchFamily="2" charset="0"/>
              </a:rPr>
              <a:t>DI UN ALIMENTAZIONE</a:t>
            </a:r>
          </a:p>
          <a:p>
            <a:pPr algn="ctr"/>
            <a:r>
              <a:rPr lang="it-IT" sz="4400" b="1" dirty="0" smtClean="0">
                <a:solidFill>
                  <a:schemeClr val="accent1">
                    <a:lumMod val="75000"/>
                  </a:schemeClr>
                </a:solidFill>
                <a:latin typeface="expressions of the soul" panose="02000603000000000000" pitchFamily="2" charset="0"/>
                <a:ea typeface="expressions of the soul" panose="02000603000000000000" pitchFamily="2" charset="0"/>
              </a:rPr>
              <a:t> </a:t>
            </a:r>
            <a:r>
              <a:rPr lang="it-IT" sz="4400" b="1" dirty="0" smtClean="0">
                <a:latin typeface="expressions of the soul" panose="02000603000000000000" pitchFamily="2" charset="0"/>
                <a:ea typeface="expressions of the soul" panose="02000603000000000000" pitchFamily="2" charset="0"/>
              </a:rPr>
              <a:t>RICCA DI </a:t>
            </a:r>
            <a:r>
              <a:rPr lang="it-IT" sz="4400" b="1" dirty="0" smtClean="0">
                <a:solidFill>
                  <a:schemeClr val="accent1">
                    <a:lumMod val="75000"/>
                  </a:schemeClr>
                </a:solidFill>
                <a:latin typeface="expressions of the soul" panose="02000603000000000000" pitchFamily="2" charset="0"/>
                <a:ea typeface="expressions of the soul" panose="02000603000000000000" pitchFamily="2" charset="0"/>
              </a:rPr>
              <a:t>ALIMENTI DI ORIGINE ANIMALE </a:t>
            </a:r>
            <a:endParaRPr lang="it-IT" sz="4400" b="1" dirty="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5" name="Rettangolo 4"/>
          <p:cNvSpPr/>
          <p:nvPr/>
        </p:nvSpPr>
        <p:spPr>
          <a:xfrm>
            <a:off x="172931" y="2348880"/>
            <a:ext cx="8977572" cy="5139869"/>
          </a:xfrm>
          <a:prstGeom prst="rect">
            <a:avLst/>
          </a:prstGeom>
        </p:spPr>
        <p:txBody>
          <a:bodyPr wrap="square">
            <a:spAutoFit/>
          </a:bodyPr>
          <a:lstStyle/>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FERRO EME:</a:t>
            </a:r>
            <a:r>
              <a:rPr lang="it-IT" sz="2400" spc="300" dirty="0" smtClean="0">
                <a:latin typeface="expressions of the soul" panose="02000603000000000000" pitchFamily="2" charset="0"/>
                <a:ea typeface="expressions of the soul" panose="02000603000000000000" pitchFamily="2" charset="0"/>
              </a:rPr>
              <a:t>+57% rischio di malattie cardiache </a:t>
            </a:r>
            <a:r>
              <a:rPr lang="it-IT" sz="2000" spc="300" dirty="0" smtClean="0">
                <a:latin typeface="expressions of the soul" panose="02000603000000000000" pitchFamily="2" charset="0"/>
                <a:ea typeface="expressions of the soul" panose="02000603000000000000" pitchFamily="2" charset="0"/>
              </a:rPr>
              <a:t> </a:t>
            </a:r>
          </a:p>
          <a:p>
            <a:r>
              <a:rPr lang="it-IT" sz="2000" spc="300" dirty="0" smtClean="0">
                <a:latin typeface="expressions of the soul" panose="02000603000000000000" pitchFamily="2" charset="0"/>
                <a:ea typeface="expressions of the soul" panose="02000603000000000000" pitchFamily="2" charset="0"/>
              </a:rPr>
              <a:t>                    </a:t>
            </a: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GRASSI SATURI</a:t>
            </a:r>
            <a:r>
              <a:rPr lang="it-IT" sz="2400" spc="300" dirty="0" smtClean="0">
                <a:latin typeface="expressions of the soul" panose="02000603000000000000" pitchFamily="2" charset="0"/>
                <a:ea typeface="expressions of the soul" panose="02000603000000000000" pitchFamily="2" charset="0"/>
              </a:rPr>
              <a:t>: malattie coronariche e metaboliche</a:t>
            </a:r>
          </a:p>
          <a:p>
            <a:endParaRPr lang="it-IT" sz="2000" spc="300" dirty="0">
              <a:solidFill>
                <a:schemeClr val="tx2">
                  <a:lumMod val="50000"/>
                </a:schemeClr>
              </a:solidFill>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BENZOPROPIRENE:</a:t>
            </a:r>
            <a:r>
              <a:rPr lang="it-IT" sz="2400" spc="300" dirty="0" smtClean="0">
                <a:solidFill>
                  <a:schemeClr val="tx2">
                    <a:lumMod val="50000"/>
                  </a:schemeClr>
                </a:solidFill>
                <a:latin typeface="expressions of the soul" panose="02000603000000000000" pitchFamily="2" charset="0"/>
                <a:ea typeface="expressions of the soul" panose="02000603000000000000" pitchFamily="2" charset="0"/>
              </a:rPr>
              <a:t> </a:t>
            </a:r>
            <a:r>
              <a:rPr lang="it-IT" sz="2400" spc="300" dirty="0" smtClean="0">
                <a:latin typeface="expressions of the soul" panose="02000603000000000000" pitchFamily="2" charset="0"/>
                <a:ea typeface="expressions of the soul" panose="02000603000000000000" pitchFamily="2" charset="0"/>
              </a:rPr>
              <a:t>prodotto di combustione </a:t>
            </a:r>
          </a:p>
          <a:p>
            <a:r>
              <a:rPr lang="it-IT" sz="2400" spc="300" dirty="0">
                <a:latin typeface="expressions of the soul" panose="02000603000000000000" pitchFamily="2" charset="0"/>
                <a:ea typeface="expressions of the soul" panose="02000603000000000000" pitchFamily="2" charset="0"/>
              </a:rPr>
              <a:t> </a:t>
            </a:r>
            <a:r>
              <a:rPr lang="it-IT" sz="2400" spc="300" dirty="0" smtClean="0">
                <a:latin typeface="expressions of the soul" panose="02000603000000000000" pitchFamily="2" charset="0"/>
                <a:ea typeface="expressions of the soul" panose="02000603000000000000" pitchFamily="2" charset="0"/>
              </a:rPr>
              <a:t>                    (1kg carne alla griglia =600 sigarette)</a:t>
            </a: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PITOMAINE</a:t>
            </a:r>
            <a:r>
              <a:rPr lang="it-IT" sz="2400" spc="300" dirty="0" smtClean="0">
                <a:latin typeface="expressions of the soul" panose="02000603000000000000" pitchFamily="2" charset="0"/>
                <a:ea typeface="expressions of the soul" panose="02000603000000000000" pitchFamily="2" charset="0"/>
              </a:rPr>
              <a:t>: derivanti dai batteri della putrefazione - tossiche</a:t>
            </a:r>
            <a:br>
              <a:rPr lang="it-IT" sz="2400" spc="300" dirty="0" smtClean="0">
                <a:latin typeface="expressions of the soul" panose="02000603000000000000" pitchFamily="2" charset="0"/>
                <a:ea typeface="expressions of the soul" panose="02000603000000000000" pitchFamily="2" charset="0"/>
              </a:rPr>
            </a:b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
            </a:r>
            <a:b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b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LEUCOMAINE: </a:t>
            </a:r>
            <a:r>
              <a:rPr lang="it-IT" sz="2400" spc="300" dirty="0" smtClean="0">
                <a:latin typeface="expressions of the soul" panose="02000603000000000000" pitchFamily="2" charset="0"/>
                <a:ea typeface="expressions of the soul" panose="02000603000000000000" pitchFamily="2" charset="0"/>
              </a:rPr>
              <a:t>materiale di scarto corporeo tossico, può causare gotta e immunodeficienza</a:t>
            </a:r>
          </a:p>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sp>
        <p:nvSpPr>
          <p:cNvPr id="2" name="CasellaDiTesto 1"/>
          <p:cNvSpPr txBox="1"/>
          <p:nvPr/>
        </p:nvSpPr>
        <p:spPr>
          <a:xfrm>
            <a:off x="3808138" y="1484784"/>
            <a:ext cx="1707157" cy="707886"/>
          </a:xfrm>
          <a:prstGeom prst="rect">
            <a:avLst/>
          </a:prstGeom>
          <a:noFill/>
        </p:spPr>
        <p:txBody>
          <a:bodyPr wrap="square" rtlCol="0">
            <a:spAutoFit/>
          </a:bodyPr>
          <a:lstStyle/>
          <a:p>
            <a:r>
              <a:rPr lang="it-IT" sz="4000" b="1" u="sng" dirty="0" smtClean="0">
                <a:solidFill>
                  <a:schemeClr val="accent3">
                    <a:lumMod val="50000"/>
                  </a:schemeClr>
                </a:solidFill>
                <a:latin typeface="expressions of the soul" panose="02000603000000000000" pitchFamily="2" charset="0"/>
                <a:ea typeface="expressions of the soul" panose="02000603000000000000" pitchFamily="2" charset="0"/>
              </a:rPr>
              <a:t>CARNE</a:t>
            </a:r>
            <a:endParaRPr lang="it-IT" sz="4000" b="1" u="sng" dirty="0">
              <a:solidFill>
                <a:schemeClr val="accent3">
                  <a:lumMod val="50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811250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231809" y="260648"/>
            <a:ext cx="8977572" cy="3724096"/>
          </a:xfrm>
          <a:prstGeom prst="rect">
            <a:avLst/>
          </a:prstGeom>
        </p:spPr>
        <p:txBody>
          <a:bodyPr wrap="square">
            <a:spAutoFit/>
          </a:bodyPr>
          <a:lstStyle/>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ANDRENALINA: </a:t>
            </a:r>
            <a:r>
              <a:rPr lang="it-IT" sz="2400" spc="300" dirty="0" smtClean="0">
                <a:latin typeface="expressions of the soul" panose="02000603000000000000" pitchFamily="2" charset="0"/>
                <a:ea typeface="expressions of the soul" panose="02000603000000000000" pitchFamily="2" charset="0"/>
              </a:rPr>
              <a:t>può aggravare sindromi </a:t>
            </a:r>
            <a:r>
              <a:rPr lang="it-IT" sz="2400" spc="300" dirty="0">
                <a:latin typeface="expressions of the soul" panose="02000603000000000000" pitchFamily="2" charset="0"/>
                <a:ea typeface="expressions of the soul" panose="02000603000000000000" pitchFamily="2" charset="0"/>
              </a:rPr>
              <a:t>ansiogene, aumentando l'aggressività e il </a:t>
            </a:r>
            <a:r>
              <a:rPr lang="it-IT" sz="2400" spc="300" dirty="0" smtClean="0">
                <a:latin typeface="expressions of the soul" panose="02000603000000000000" pitchFamily="2" charset="0"/>
                <a:ea typeface="expressions of the soul" panose="02000603000000000000" pitchFamily="2" charset="0"/>
              </a:rPr>
              <a:t>nervosismo</a:t>
            </a:r>
            <a:r>
              <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rPr>
              <a:t> </a:t>
            </a:r>
            <a:endPar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ALDEIDE </a:t>
            </a:r>
            <a:r>
              <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rPr>
              <a:t>MALOICA</a:t>
            </a:r>
            <a:r>
              <a:rPr lang="it-IT" sz="2400" spc="300" dirty="0">
                <a:latin typeface="expressions of the soul" panose="02000603000000000000" pitchFamily="2" charset="0"/>
                <a:ea typeface="expressions of the soul" panose="02000603000000000000" pitchFamily="2" charset="0"/>
              </a:rPr>
              <a:t>: </a:t>
            </a:r>
            <a:r>
              <a:rPr lang="it-IT" sz="2400" spc="300" dirty="0" smtClean="0">
                <a:latin typeface="expressions of the soul" panose="02000603000000000000" pitchFamily="2" charset="0"/>
                <a:ea typeface="expressions of the soul" panose="02000603000000000000" pitchFamily="2" charset="0"/>
              </a:rPr>
              <a:t>sostanza derivante dall’ossidazione dei grassi animali (putrefazione e cottura) con effetti tossici, </a:t>
            </a:r>
            <a:r>
              <a:rPr lang="it-IT" sz="2400" spc="300" dirty="0">
                <a:latin typeface="expressions of the soul" panose="02000603000000000000" pitchFamily="2" charset="0"/>
                <a:ea typeface="expressions of the soul" panose="02000603000000000000" pitchFamily="2" charset="0"/>
              </a:rPr>
              <a:t>mutageni e cancerogeni</a:t>
            </a:r>
            <a:endParaRPr lang="it-IT" sz="2400" dirty="0"/>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AMMINE ETEROCICLICHE</a:t>
            </a:r>
            <a:r>
              <a:rPr lang="it-IT" sz="2400" spc="300" dirty="0" smtClean="0">
                <a:latin typeface="expressions of the soul" panose="02000603000000000000" pitchFamily="2" charset="0"/>
                <a:ea typeface="expressions of the soul" panose="02000603000000000000" pitchFamily="2" charset="0"/>
              </a:rPr>
              <a:t>: con la cottura si formano sostanze mutagene e cancerogene.</a:t>
            </a:r>
          </a:p>
          <a:p>
            <a:endParaRPr lang="it-IT" sz="2000" spc="300" dirty="0">
              <a:solidFill>
                <a:schemeClr val="tx2">
                  <a:lumMod val="50000"/>
                </a:schemeClr>
              </a:solidFill>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pic>
        <p:nvPicPr>
          <p:cNvPr id="15362" name="Picture 2" descr="http://4.bp.blogspot.com/-GeTTViq1SNw/TeuUNCFGGWI/AAAAAAAAAH4/m6cgYConOSg/s1600/ca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036535"/>
            <a:ext cx="6302063" cy="352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688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189043" y="692696"/>
            <a:ext cx="8438020" cy="6124754"/>
          </a:xfrm>
          <a:prstGeom prst="rect">
            <a:avLst/>
          </a:prstGeom>
        </p:spPr>
        <p:txBody>
          <a:bodyPr wrap="square">
            <a:spAutoFit/>
          </a:bodyPr>
          <a:lstStyle/>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Trattamenti successivi standard:</a:t>
            </a:r>
          </a:p>
          <a:p>
            <a:endPar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DIOSSINA</a:t>
            </a:r>
            <a:r>
              <a:rPr lang="it-IT" sz="2400" spc="300" dirty="0">
                <a:latin typeface="expressions of the soul" panose="02000603000000000000" pitchFamily="2" charset="0"/>
                <a:ea typeface="expressions of the soul" panose="02000603000000000000" pitchFamily="2" charset="0"/>
              </a:rPr>
              <a:t>: Il 90% circa dell'esposizione umana alla diossina avviene per via </a:t>
            </a:r>
            <a:r>
              <a:rPr lang="it-IT" sz="2400" spc="300" dirty="0" smtClean="0">
                <a:latin typeface="expressions of the soul" panose="02000603000000000000" pitchFamily="2" charset="0"/>
                <a:ea typeface="expressions of the soul" panose="02000603000000000000" pitchFamily="2" charset="0"/>
              </a:rPr>
              <a:t>alimentare attraverso il consumo di prodotti di animali esposti ad essa. E</a:t>
            </a:r>
            <a:r>
              <a:rPr lang="it-IT" sz="2400" spc="300" dirty="0">
                <a:latin typeface="expressions of the soul" panose="02000603000000000000" pitchFamily="2" charset="0"/>
                <a:ea typeface="expressions of the soul" panose="02000603000000000000" pitchFamily="2" charset="0"/>
              </a:rPr>
              <a:t>' una sostanza cancerogena </a:t>
            </a:r>
            <a:r>
              <a:rPr lang="it-IT" sz="2400" spc="300" dirty="0" smtClean="0">
                <a:latin typeface="expressions of the soul" panose="02000603000000000000" pitchFamily="2" charset="0"/>
                <a:ea typeface="expressions of the soul" panose="02000603000000000000" pitchFamily="2" charset="0"/>
              </a:rPr>
              <a:t>considerata </a:t>
            </a:r>
            <a:r>
              <a:rPr lang="it-IT" sz="2400" spc="300" dirty="0">
                <a:latin typeface="expressions of the soul" panose="02000603000000000000" pitchFamily="2" charset="0"/>
                <a:ea typeface="expressions of the soul" panose="02000603000000000000" pitchFamily="2" charset="0"/>
              </a:rPr>
              <a:t>tra i più potenti veleni conosciuti. Causa leucemie, linfomi, sarcomi, infertilità, malformazioni del feto, immunodeficienza, patologie dermatologiche, </a:t>
            </a:r>
            <a:r>
              <a:rPr lang="it-IT" sz="2400" spc="300" dirty="0" smtClean="0">
                <a:latin typeface="expressions of the soul" panose="02000603000000000000" pitchFamily="2" charset="0"/>
                <a:ea typeface="expressions of the soul" panose="02000603000000000000" pitchFamily="2" charset="0"/>
              </a:rPr>
              <a:t>ecc.…  </a:t>
            </a: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NITRATI </a:t>
            </a:r>
            <a:r>
              <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rPr>
              <a:t>e NITRITI</a:t>
            </a:r>
            <a:r>
              <a:rPr lang="it-IT" sz="2400" spc="300" dirty="0">
                <a:latin typeface="expressions of the soul" panose="02000603000000000000" pitchFamily="2" charset="0"/>
                <a:ea typeface="expressions of the soul" panose="02000603000000000000" pitchFamily="2" charset="0"/>
              </a:rPr>
              <a:t>: </a:t>
            </a:r>
            <a:r>
              <a:rPr lang="it-IT" sz="2400" spc="300" dirty="0" smtClean="0">
                <a:latin typeface="expressions of the soul" panose="02000603000000000000" pitchFamily="2" charset="0"/>
                <a:ea typeface="expressions of the soul" panose="02000603000000000000" pitchFamily="2" charset="0"/>
              </a:rPr>
              <a:t>Conservanti, i nutriti possono causare tumori e i nitrati in particolari condizioni possono trasformarsi in nitriti </a:t>
            </a: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COLORANTI DI VARIA NATURA</a:t>
            </a:r>
            <a:r>
              <a:rPr lang="it-IT" sz="2400" spc="300" dirty="0" smtClean="0">
                <a:latin typeface="expressions of the soul" panose="02000603000000000000" pitchFamily="2" charset="0"/>
                <a:ea typeface="expressions of the soul" panose="02000603000000000000" pitchFamily="2" charset="0"/>
              </a:rPr>
              <a:t>: spesso cancerogeni, presenti soprattutto in insaccati e preparati</a:t>
            </a:r>
            <a:endPar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a:p>
            <a:endParaRPr lang="it-IT" sz="2400"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796581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323528" y="692696"/>
            <a:ext cx="8438020" cy="6001643"/>
          </a:xfrm>
          <a:prstGeom prst="rect">
            <a:avLst/>
          </a:prstGeom>
        </p:spPr>
        <p:txBody>
          <a:bodyPr wrap="square">
            <a:spAutoFit/>
          </a:bodyPr>
          <a:lstStyle/>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NITROSAMMINE</a:t>
            </a:r>
            <a:r>
              <a:rPr lang="it-IT" sz="2400" spc="300" dirty="0">
                <a:latin typeface="expressions of the soul" panose="02000603000000000000" pitchFamily="2" charset="0"/>
                <a:ea typeface="expressions of the soul" panose="02000603000000000000" pitchFamily="2" charset="0"/>
              </a:rPr>
              <a:t>: Sostanze che si ottengono per reazione dei nitriti (ad esempio nel corso della cottura o della frittura, o nell'ambiente acido dello stomaco).Uno dei più potenti gruppi di sostanze cancerogene mai scoperto.</a:t>
            </a: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rPr>
              <a:t>ANTIBIOTICI</a:t>
            </a:r>
            <a:r>
              <a:rPr lang="it-IT" sz="2400" spc="300" dirty="0">
                <a:latin typeface="expressions of the soul" panose="02000603000000000000" pitchFamily="2" charset="0"/>
                <a:ea typeface="expressions of the soul" panose="02000603000000000000" pitchFamily="2" charset="0"/>
              </a:rPr>
              <a:t>: </a:t>
            </a:r>
            <a:r>
              <a:rPr lang="it-IT" sz="2400" spc="300" dirty="0" smtClean="0">
                <a:latin typeface="expressions of the soul" panose="02000603000000000000" pitchFamily="2" charset="0"/>
                <a:ea typeface="expressions of the soul" panose="02000603000000000000" pitchFamily="2" charset="0"/>
              </a:rPr>
              <a:t>farmaco-resistenza</a:t>
            </a:r>
            <a:r>
              <a:rPr lang="it-IT" sz="2400" spc="300" dirty="0">
                <a:latin typeface="expressions of the soul" panose="02000603000000000000" pitchFamily="2" charset="0"/>
                <a:ea typeface="expressions of the soul" panose="02000603000000000000" pitchFamily="2" charset="0"/>
              </a:rPr>
              <a:t> </a:t>
            </a:r>
            <a:r>
              <a:rPr lang="it-IT" sz="2400" spc="300" dirty="0" smtClean="0">
                <a:latin typeface="expressions of the soul" panose="02000603000000000000" pitchFamily="2" charset="0"/>
                <a:ea typeface="expressions of the soul" panose="02000603000000000000" pitchFamily="2" charset="0"/>
              </a:rPr>
              <a:t>da parte di virus e batteri, tendenza alla mutazione del virus (vedi casi famosi)</a:t>
            </a:r>
            <a:endParaRPr lang="it-IT" sz="2400" spc="300" dirty="0">
              <a:latin typeface="expressions of the soul" panose="02000603000000000000" pitchFamily="2" charset="0"/>
              <a:ea typeface="expressions of the soul" panose="02000603000000000000" pitchFamily="2" charset="0"/>
            </a:endParaRP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rPr>
              <a:t>STIMOLATORI DELLA CRESCITA</a:t>
            </a:r>
            <a:r>
              <a:rPr lang="it-IT" sz="2400" spc="300" dirty="0">
                <a:latin typeface="expressions of the soul" panose="02000603000000000000" pitchFamily="2" charset="0"/>
                <a:ea typeface="expressions of the soul" panose="02000603000000000000" pitchFamily="2" charset="0"/>
              </a:rPr>
              <a:t>: Ormoni, steroidi, anabolizzanti, ecc. Disturbi dello sviluppo puberale, anomalie del ciclo mestruale, ginecomastia, diminuzione del numero degli spermatozoi, diminuzione della libido, sterilità, malformazioni fetali e, a lungo termine, tumori (soprattutto epatici e prostatici). </a:t>
            </a:r>
            <a:endPar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endPar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endPar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4177500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24472" y="692696"/>
            <a:ext cx="9144000" cy="6463308"/>
          </a:xfrm>
          <a:prstGeom prst="rect">
            <a:avLst/>
          </a:prstGeom>
        </p:spPr>
        <p:txBody>
          <a:bodyPr wrap="square">
            <a:spAutoFit/>
          </a:bodyPr>
          <a:lstStyle/>
          <a:p>
            <a:endParaRPr lang="it-IT" dirty="0" smtClean="0"/>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L’IGF-1</a:t>
            </a:r>
            <a:r>
              <a:rPr lang="it-IT" sz="2400" spc="300" dirty="0" smtClean="0">
                <a:latin typeface="expressions of the soul" panose="02000603000000000000" pitchFamily="2" charset="0"/>
                <a:ea typeface="expressions of the soul" panose="02000603000000000000" pitchFamily="2" charset="0"/>
              </a:rPr>
              <a:t> è </a:t>
            </a:r>
            <a:r>
              <a:rPr lang="it-IT" sz="2400" spc="300" dirty="0">
                <a:latin typeface="expressions of the soul" panose="02000603000000000000" pitchFamily="2" charset="0"/>
                <a:ea typeface="expressions of the soul" panose="02000603000000000000" pitchFamily="2" charset="0"/>
              </a:rPr>
              <a:t>in grado di stimolare la crescita cellulare sia di cellule normali che di cellule cancerose, è inoltre correlato all’aumento di rischio di </a:t>
            </a:r>
            <a:r>
              <a:rPr lang="it-IT" sz="2400" spc="300" dirty="0">
                <a:solidFill>
                  <a:schemeClr val="accent1">
                    <a:lumMod val="75000"/>
                  </a:schemeClr>
                </a:solidFill>
                <a:latin typeface="expressions of the soul" panose="02000603000000000000" pitchFamily="2" charset="0"/>
                <a:ea typeface="expressions of the soul" panose="02000603000000000000" pitchFamily="2" charset="0"/>
              </a:rPr>
              <a:t>cancro</a:t>
            </a:r>
            <a:r>
              <a:rPr lang="it-IT" sz="2400" spc="300" dirty="0">
                <a:latin typeface="expressions of the soul" panose="02000603000000000000" pitchFamily="2" charset="0"/>
                <a:ea typeface="expressions of the soul" panose="02000603000000000000" pitchFamily="2" charset="0"/>
              </a:rPr>
              <a:t> a prostata colon e </a:t>
            </a:r>
            <a:r>
              <a:rPr lang="it-IT" sz="2400" spc="300" dirty="0" smtClean="0">
                <a:latin typeface="expressions of the soul" panose="02000603000000000000" pitchFamily="2" charset="0"/>
                <a:ea typeface="expressions of the soul" panose="02000603000000000000" pitchFamily="2" charset="0"/>
              </a:rPr>
              <a:t>seno</a:t>
            </a:r>
          </a:p>
          <a:p>
            <a:r>
              <a:rPr lang="it-IT" sz="2400" spc="300" dirty="0" smtClean="0">
                <a:latin typeface="expressions of the soul" panose="02000603000000000000" pitchFamily="2" charset="0"/>
                <a:ea typeface="expressions of the soul" panose="02000603000000000000" pitchFamily="2" charset="0"/>
              </a:rPr>
              <a:t/>
            </a:r>
            <a:br>
              <a:rPr lang="it-IT" sz="2400" spc="300" dirty="0" smtClean="0">
                <a:latin typeface="expressions of the soul" panose="02000603000000000000" pitchFamily="2" charset="0"/>
                <a:ea typeface="expressions of the soul" panose="02000603000000000000" pitchFamily="2" charset="0"/>
              </a:rPr>
            </a:b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LATTOSIO</a:t>
            </a:r>
            <a:r>
              <a:rPr lang="it-IT" sz="2400" spc="300" dirty="0" smtClean="0">
                <a:latin typeface="expressions of the soul" panose="02000603000000000000" pitchFamily="2" charset="0"/>
                <a:ea typeface="expressions of the soul" panose="02000603000000000000" pitchFamily="2" charset="0"/>
              </a:rPr>
              <a:t>: è </a:t>
            </a:r>
            <a:r>
              <a:rPr lang="it-IT" sz="2400" spc="300" dirty="0">
                <a:latin typeface="expressions of the soul" panose="02000603000000000000" pitchFamily="2" charset="0"/>
                <a:ea typeface="expressions of the soul" panose="02000603000000000000" pitchFamily="2" charset="0"/>
              </a:rPr>
              <a:t>scisso dal corpo per ottenere galattosio, catabolizzato dai nostri </a:t>
            </a:r>
            <a:r>
              <a:rPr lang="it-IT" sz="2400" spc="300" dirty="0" smtClean="0">
                <a:latin typeface="expressions of the soul" panose="02000603000000000000" pitchFamily="2" charset="0"/>
                <a:ea typeface="expressions of the soul" panose="02000603000000000000" pitchFamily="2" charset="0"/>
              </a:rPr>
              <a:t>enzimi. </a:t>
            </a:r>
            <a:r>
              <a:rPr lang="it-IT" sz="2400" spc="300" dirty="0">
                <a:latin typeface="expressions of the soul" panose="02000603000000000000" pitchFamily="2" charset="0"/>
                <a:ea typeface="expressions of the soul" panose="02000603000000000000" pitchFamily="2" charset="0"/>
              </a:rPr>
              <a:t>Quando però il consumo ne eccede la capacità o quando mancano gli enzimi, questo si accumula nel sangue e sono note le correlazioni con il </a:t>
            </a:r>
            <a:r>
              <a:rPr lang="it-IT" sz="2400" spc="300" dirty="0">
                <a:solidFill>
                  <a:schemeClr val="accent1">
                    <a:lumMod val="75000"/>
                  </a:schemeClr>
                </a:solidFill>
                <a:latin typeface="expressions of the soul" panose="02000603000000000000" pitchFamily="2" charset="0"/>
                <a:ea typeface="expressions of the soul" panose="02000603000000000000" pitchFamily="2" charset="0"/>
              </a:rPr>
              <a:t>tumore</a:t>
            </a:r>
            <a:r>
              <a:rPr lang="it-IT" sz="2400" spc="300" dirty="0">
                <a:latin typeface="expressions of the soul" panose="02000603000000000000" pitchFamily="2" charset="0"/>
                <a:ea typeface="expressions of the soul" panose="02000603000000000000" pitchFamily="2" charset="0"/>
              </a:rPr>
              <a:t> a prostata, mammelle e </a:t>
            </a:r>
            <a:r>
              <a:rPr lang="it-IT" sz="2400" spc="300" dirty="0" smtClean="0">
                <a:latin typeface="expressions of the soul" panose="02000603000000000000" pitchFamily="2" charset="0"/>
                <a:ea typeface="expressions of the soul" panose="02000603000000000000" pitchFamily="2" charset="0"/>
              </a:rPr>
              <a:t>ovaie</a:t>
            </a:r>
          </a:p>
          <a:p>
            <a:r>
              <a:rPr lang="it-IT" sz="2400" spc="300" dirty="0">
                <a:latin typeface="expressions of the soul" panose="02000603000000000000" pitchFamily="2" charset="0"/>
                <a:ea typeface="expressions of the soul" panose="02000603000000000000" pitchFamily="2" charset="0"/>
              </a:rPr>
              <a:t/>
            </a:r>
            <a:br>
              <a:rPr lang="it-IT" sz="2400" spc="300" dirty="0">
                <a:latin typeface="expressions of the soul" panose="02000603000000000000" pitchFamily="2" charset="0"/>
                <a:ea typeface="expressions of the soul" panose="02000603000000000000" pitchFamily="2" charset="0"/>
              </a:rPr>
            </a:b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CALCIO</a:t>
            </a:r>
            <a:r>
              <a:rPr lang="it-IT" sz="2400" spc="300" dirty="0" smtClean="0">
                <a:latin typeface="expressions of the soul" panose="02000603000000000000" pitchFamily="2" charset="0"/>
                <a:ea typeface="expressions of the soul" panose="02000603000000000000" pitchFamily="2" charset="0"/>
              </a:rPr>
              <a:t>: </a:t>
            </a:r>
            <a:r>
              <a:rPr lang="it-IT" sz="2400" spc="300" dirty="0">
                <a:latin typeface="expressions of the soul" panose="02000603000000000000" pitchFamily="2" charset="0"/>
                <a:ea typeface="expressions of the soul" panose="02000603000000000000" pitchFamily="2" charset="0"/>
              </a:rPr>
              <a:t>le quantità di calcio nel latte sono ad oggi mitizzate, inoltre il più importante fattore di perdita di calcio sono proprio le diete ad alto contenuto proteico come la dieta onnivora. Le proteine animali acidificano molto più di quelle vegetali e questa acidificazione è bilanciata dalla perdita del corpo di calcio</a:t>
            </a:r>
            <a:r>
              <a:rPr lang="it-IT" sz="2400" spc="300" dirty="0" smtClean="0">
                <a:latin typeface="expressions of the soul" panose="02000603000000000000" pitchFamily="2" charset="0"/>
                <a:ea typeface="expressions of the soul" panose="02000603000000000000" pitchFamily="2" charset="0"/>
              </a:rPr>
              <a:t>..</a:t>
            </a:r>
          </a:p>
          <a:p>
            <a:r>
              <a:rPr lang="it-IT" dirty="0"/>
              <a:t/>
            </a:r>
            <a:br>
              <a:rPr lang="it-IT" dirty="0"/>
            </a:br>
            <a:endParaRPr lang="it-IT" dirty="0"/>
          </a:p>
        </p:txBody>
      </p:sp>
      <p:sp>
        <p:nvSpPr>
          <p:cNvPr id="5" name="Rettangolo 4"/>
          <p:cNvSpPr/>
          <p:nvPr/>
        </p:nvSpPr>
        <p:spPr>
          <a:xfrm>
            <a:off x="323528" y="692696"/>
            <a:ext cx="8438020" cy="830997"/>
          </a:xfrm>
          <a:prstGeom prst="rect">
            <a:avLst/>
          </a:prstGeom>
        </p:spPr>
        <p:txBody>
          <a:bodyPr wrap="square">
            <a:spAutoFit/>
          </a:bodyPr>
          <a:lstStyle/>
          <a:p>
            <a:endPar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endPar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4" name="CasellaDiTesto 3"/>
          <p:cNvSpPr txBox="1"/>
          <p:nvPr/>
        </p:nvSpPr>
        <p:spPr>
          <a:xfrm>
            <a:off x="0" y="116632"/>
            <a:ext cx="9144000" cy="707886"/>
          </a:xfrm>
          <a:prstGeom prst="rect">
            <a:avLst/>
          </a:prstGeom>
          <a:noFill/>
        </p:spPr>
        <p:txBody>
          <a:bodyPr wrap="square" rtlCol="0">
            <a:spAutoFit/>
          </a:bodyPr>
          <a:lstStyle/>
          <a:p>
            <a:pPr algn="ctr"/>
            <a:r>
              <a:rPr lang="it-IT" sz="4000" b="1" u="sng" dirty="0" smtClean="0">
                <a:solidFill>
                  <a:schemeClr val="accent3">
                    <a:lumMod val="50000"/>
                  </a:schemeClr>
                </a:solidFill>
                <a:latin typeface="expressions of the soul" panose="02000603000000000000" pitchFamily="2" charset="0"/>
                <a:ea typeface="expressions of the soul" panose="02000603000000000000" pitchFamily="2" charset="0"/>
              </a:rPr>
              <a:t>LATTE E LATTICINI</a:t>
            </a:r>
            <a:endParaRPr lang="it-IT" sz="4000" b="1" u="sng" dirty="0">
              <a:solidFill>
                <a:schemeClr val="accent3">
                  <a:lumMod val="50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4147725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07504" y="470575"/>
            <a:ext cx="9144000" cy="646331"/>
          </a:xfrm>
          <a:prstGeom prst="rect">
            <a:avLst/>
          </a:prstGeom>
        </p:spPr>
        <p:txBody>
          <a:bodyPr wrap="square">
            <a:spAutoFit/>
          </a:bodyPr>
          <a:lstStyle/>
          <a:p>
            <a:r>
              <a:rPr lang="it-IT" dirty="0"/>
              <a:t/>
            </a:r>
            <a:br>
              <a:rPr lang="it-IT" dirty="0"/>
            </a:br>
            <a:endParaRPr lang="it-IT" dirty="0"/>
          </a:p>
        </p:txBody>
      </p:sp>
      <p:sp>
        <p:nvSpPr>
          <p:cNvPr id="5" name="Rettangolo 4"/>
          <p:cNvSpPr/>
          <p:nvPr/>
        </p:nvSpPr>
        <p:spPr>
          <a:xfrm>
            <a:off x="323528" y="692696"/>
            <a:ext cx="8438020" cy="830997"/>
          </a:xfrm>
          <a:prstGeom prst="rect">
            <a:avLst/>
          </a:prstGeom>
        </p:spPr>
        <p:txBody>
          <a:bodyPr wrap="square">
            <a:spAutoFit/>
          </a:bodyPr>
          <a:lstStyle/>
          <a:p>
            <a:endPar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endPar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2" name="Rettangolo 1"/>
          <p:cNvSpPr/>
          <p:nvPr/>
        </p:nvSpPr>
        <p:spPr>
          <a:xfrm>
            <a:off x="322317" y="260648"/>
            <a:ext cx="8604448" cy="6370975"/>
          </a:xfrm>
          <a:prstGeom prst="rect">
            <a:avLst/>
          </a:prstGeom>
        </p:spPr>
        <p:txBody>
          <a:bodyPr wrap="square">
            <a:spAutoFit/>
          </a:bodyPr>
          <a:lstStyle/>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CONTAMINANTI</a:t>
            </a:r>
            <a:r>
              <a:rPr lang="it-IT" sz="2400" spc="300" dirty="0" smtClean="0">
                <a:latin typeface="expressions of the soul" panose="02000603000000000000" pitchFamily="2" charset="0"/>
                <a:ea typeface="expressions of the soul" panose="02000603000000000000" pitchFamily="2" charset="0"/>
              </a:rPr>
              <a:t>: </a:t>
            </a:r>
            <a:r>
              <a:rPr lang="it-IT" sz="2400" spc="300" dirty="0">
                <a:latin typeface="expressions of the soul" panose="02000603000000000000" pitchFamily="2" charset="0"/>
                <a:ea typeface="expressions of the soul" panose="02000603000000000000" pitchFamily="2" charset="0"/>
              </a:rPr>
              <a:t>antibiotici, ormoni, erbicidi, pesticidi, sangue animale e </a:t>
            </a:r>
            <a:r>
              <a:rPr lang="it-IT" sz="2400" spc="300" dirty="0" smtClean="0">
                <a:latin typeface="expressions of the soul" panose="02000603000000000000" pitchFamily="2" charset="0"/>
                <a:ea typeface="expressions of the soul" panose="02000603000000000000" pitchFamily="2" charset="0"/>
              </a:rPr>
              <a:t>pus. La direttiva UE </a:t>
            </a:r>
            <a:r>
              <a:rPr lang="it-IT" sz="2400" spc="300" dirty="0">
                <a:latin typeface="expressions of the soul" panose="02000603000000000000" pitchFamily="2" charset="0"/>
                <a:ea typeface="expressions of the soul" panose="02000603000000000000" pitchFamily="2" charset="0"/>
              </a:rPr>
              <a:t>in merito, ammette anche un contenuto non </a:t>
            </a:r>
            <a:r>
              <a:rPr lang="it-IT" sz="2400" spc="300" dirty="0" smtClean="0">
                <a:latin typeface="expressions of the soul" panose="02000603000000000000" pitchFamily="2" charset="0"/>
                <a:ea typeface="expressions of the soul" panose="02000603000000000000" pitchFamily="2" charset="0"/>
              </a:rPr>
              <a:t>superiore a 400 mila per ml di pus.</a:t>
            </a:r>
          </a:p>
          <a:p>
            <a:endPar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CASEINA</a:t>
            </a:r>
            <a:r>
              <a:rPr lang="it-IT" sz="2400" spc="300" dirty="0" smtClean="0">
                <a:latin typeface="expressions of the soul" panose="02000603000000000000" pitchFamily="2" charset="0"/>
                <a:ea typeface="expressions of the soul" panose="02000603000000000000" pitchFamily="2" charset="0"/>
              </a:rPr>
              <a:t>: tra le proteine animali è la più pericolosa e collegata allo sviluppo di cancro di vario tipo</a:t>
            </a:r>
          </a:p>
          <a:p>
            <a:r>
              <a:rPr lang="it-IT" sz="2400" spc="300" dirty="0" smtClean="0">
                <a:latin typeface="expressions of the soul" panose="02000603000000000000" pitchFamily="2" charset="0"/>
                <a:ea typeface="expressions of the soul" panose="02000603000000000000" pitchFamily="2" charset="0"/>
              </a:rPr>
              <a:t/>
            </a:r>
            <a:br>
              <a:rPr lang="it-IT" sz="2400" spc="300" dirty="0" smtClean="0">
                <a:latin typeface="expressions of the soul" panose="02000603000000000000" pitchFamily="2" charset="0"/>
                <a:ea typeface="expressions of the soul" panose="02000603000000000000" pitchFamily="2" charset="0"/>
              </a:rPr>
            </a:b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ALLERGENI</a:t>
            </a:r>
            <a:r>
              <a:rPr lang="it-IT" sz="2400" b="1" spc="300" dirty="0" smtClean="0">
                <a:latin typeface="expressions of the soul" panose="02000603000000000000" pitchFamily="2" charset="0"/>
                <a:ea typeface="expressions of the soul" panose="02000603000000000000" pitchFamily="2" charset="0"/>
              </a:rPr>
              <a:t>:</a:t>
            </a:r>
            <a:r>
              <a:rPr lang="it-IT" sz="2400" spc="300" dirty="0" smtClean="0">
                <a:latin typeface="expressions of the soul" panose="02000603000000000000" pitchFamily="2" charset="0"/>
                <a:ea typeface="expressions of the soul" panose="02000603000000000000" pitchFamily="2" charset="0"/>
              </a:rPr>
              <a:t> </a:t>
            </a:r>
            <a:r>
              <a:rPr lang="it-IT" sz="2400" spc="300" dirty="0">
                <a:latin typeface="expressions of the soul" panose="02000603000000000000" pitchFamily="2" charset="0"/>
                <a:ea typeface="expressions of the soul" panose="02000603000000000000" pitchFamily="2" charset="0"/>
              </a:rPr>
              <a:t>il latte è uno dei maggiori responsabili di allergie alimentari: durante la sua digestione, vengono rilasciati oltre 100 antigeni (sostanze che innescano le allergie). Spesso i sintomi sono subdoli e non vengono attribuiti direttamente al consumo di latte, ma molte persone affette da asma, rinite allergica, artrite reumatoide, migliorano smettendo di assumere </a:t>
            </a:r>
            <a:r>
              <a:rPr lang="it-IT" sz="2400" spc="300" dirty="0" smtClean="0">
                <a:latin typeface="expressions of the soul" panose="02000603000000000000" pitchFamily="2" charset="0"/>
                <a:ea typeface="expressions of the soul" panose="02000603000000000000" pitchFamily="2" charset="0"/>
              </a:rPr>
              <a:t>latticini</a:t>
            </a:r>
          </a:p>
          <a:p>
            <a:r>
              <a:rPr lang="it-IT" sz="2400" spc="300" dirty="0">
                <a:latin typeface="expressions of the soul" panose="02000603000000000000" pitchFamily="2" charset="0"/>
                <a:ea typeface="expressions of the soul" panose="02000603000000000000" pitchFamily="2" charset="0"/>
              </a:rPr>
              <a:t/>
            </a:r>
            <a:br>
              <a:rPr lang="it-IT" sz="2400" spc="300" dirty="0">
                <a:latin typeface="expressions of the soul" panose="02000603000000000000" pitchFamily="2" charset="0"/>
                <a:ea typeface="expressions of the soul" panose="02000603000000000000" pitchFamily="2" charset="0"/>
              </a:rPr>
            </a:b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ALTRO</a:t>
            </a:r>
            <a:r>
              <a:rPr lang="it-IT" sz="2400" spc="300" dirty="0" smtClean="0">
                <a:latin typeface="expressions of the soul" panose="02000603000000000000" pitchFamily="2" charset="0"/>
                <a:ea typeface="expressions of the soul" panose="02000603000000000000" pitchFamily="2" charset="0"/>
              </a:rPr>
              <a:t>: </a:t>
            </a:r>
            <a:r>
              <a:rPr lang="it-IT" sz="2400" spc="300" dirty="0">
                <a:latin typeface="expressions of the soul" panose="02000603000000000000" pitchFamily="2" charset="0"/>
                <a:ea typeface="expressions of the soul" panose="02000603000000000000" pitchFamily="2" charset="0"/>
              </a:rPr>
              <a:t>il latte animale è poverissimo di </a:t>
            </a:r>
            <a:r>
              <a:rPr lang="it-IT" sz="2400" spc="300" dirty="0" smtClean="0">
                <a:latin typeface="expressions of the soul" panose="02000603000000000000" pitchFamily="2" charset="0"/>
                <a:ea typeface="expressions of the soul" panose="02000603000000000000" pitchFamily="2" charset="0"/>
              </a:rPr>
              <a:t>ferro, vitamine e </a:t>
            </a:r>
            <a:r>
              <a:rPr lang="it-IT" sz="2400" spc="300" dirty="0">
                <a:latin typeface="expressions of the soul" panose="02000603000000000000" pitchFamily="2" charset="0"/>
                <a:ea typeface="expressions of the soul" panose="02000603000000000000" pitchFamily="2" charset="0"/>
              </a:rPr>
              <a:t>collegato al diabete mellito</a:t>
            </a:r>
            <a:r>
              <a:rPr lang="it-IT" sz="2400" spc="300" dirty="0" smtClean="0">
                <a:latin typeface="expressions of the soul" panose="02000603000000000000" pitchFamily="2" charset="0"/>
                <a:ea typeface="expressions of the soul" panose="02000603000000000000" pitchFamily="2" charset="0"/>
              </a:rPr>
              <a:t>.</a:t>
            </a:r>
            <a:endParaRPr lang="it-IT" sz="2400"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395520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ttangolo 4"/>
          <p:cNvSpPr/>
          <p:nvPr/>
        </p:nvSpPr>
        <p:spPr>
          <a:xfrm>
            <a:off x="304591" y="701407"/>
            <a:ext cx="8438020" cy="830997"/>
          </a:xfrm>
          <a:prstGeom prst="rect">
            <a:avLst/>
          </a:prstGeom>
        </p:spPr>
        <p:txBody>
          <a:bodyPr wrap="square">
            <a:spAutoFit/>
          </a:bodyPr>
          <a:lstStyle/>
          <a:p>
            <a:endParaRPr lang="it-IT" sz="24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a:p>
            <a:endPar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2" name="Rettangolo 1"/>
          <p:cNvSpPr/>
          <p:nvPr/>
        </p:nvSpPr>
        <p:spPr>
          <a:xfrm>
            <a:off x="291861" y="1409293"/>
            <a:ext cx="8604448" cy="4893647"/>
          </a:xfrm>
          <a:prstGeom prst="rect">
            <a:avLst/>
          </a:prstGeom>
        </p:spPr>
        <p:txBody>
          <a:bodyPr wrap="square">
            <a:spAutoFit/>
          </a:bodyPr>
          <a:lstStyle/>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GIUSTE DOSI DI MINERALI E PROTEINE</a:t>
            </a:r>
            <a:endParaRPr lang="it-IT" sz="2400" spc="300" dirty="0" smtClean="0">
              <a:latin typeface="expressions of the soul" panose="02000603000000000000" pitchFamily="2" charset="0"/>
              <a:ea typeface="expressions of the soul" panose="02000603000000000000" pitchFamily="2" charset="0"/>
            </a:endParaRP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FIBRE</a:t>
            </a:r>
            <a:r>
              <a:rPr lang="it-IT" sz="2400" spc="300" dirty="0" smtClean="0">
                <a:latin typeface="expressions of the soul" panose="02000603000000000000" pitchFamily="2" charset="0"/>
                <a:ea typeface="expressions of the soul" panose="02000603000000000000" pitchFamily="2" charset="0"/>
              </a:rPr>
              <a:t>: contenute negli alimenti di origine vegetale</a:t>
            </a: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SOSTANZE FITOCHIMICHE</a:t>
            </a:r>
            <a:r>
              <a:rPr lang="it-IT" sz="2400" spc="300" dirty="0" smtClean="0">
                <a:latin typeface="expressions of the soul" panose="02000603000000000000" pitchFamily="2" charset="0"/>
                <a:ea typeface="expressions of the soul" panose="02000603000000000000" pitchFamily="2" charset="0"/>
              </a:rPr>
              <a:t>: contenute negli alimenti di origine vegetale, sono essenziali per migliorare varie funzioni del nostro corpo, per prevenire malattie e/o ottimizzare la guarigione. Importantissime contro cancro e malattie anche gravi</a:t>
            </a:r>
          </a:p>
          <a:p>
            <a:endParaRPr lang="it-IT" sz="2400" spc="300" dirty="0">
              <a:latin typeface="expressions of the soul" panose="02000603000000000000" pitchFamily="2" charset="0"/>
              <a:ea typeface="expressions of the soul" panose="02000603000000000000" pitchFamily="2" charset="0"/>
            </a:endParaRPr>
          </a:p>
          <a:p>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VITAMINE</a:t>
            </a:r>
            <a:r>
              <a:rPr lang="it-IT" sz="2400" spc="300" dirty="0" smtClean="0">
                <a:latin typeface="expressions of the soul" panose="02000603000000000000" pitchFamily="2" charset="0"/>
                <a:ea typeface="expressions of the soul" panose="02000603000000000000" pitchFamily="2" charset="0"/>
              </a:rPr>
              <a:t>: molto abbondanti in frutta e verdura e generalmente molto comuni in tutti i tipi di vegetali</a:t>
            </a:r>
            <a:endParaRPr lang="it-IT" sz="2400" spc="300" dirty="0">
              <a:latin typeface="expressions of the soul" panose="02000603000000000000" pitchFamily="2" charset="0"/>
              <a:ea typeface="expressions of the soul" panose="02000603000000000000" pitchFamily="2" charset="0"/>
            </a:endParaRPr>
          </a:p>
          <a:p>
            <a:endParaRPr lang="it-IT" sz="2400" spc="300" dirty="0">
              <a:latin typeface="expressions of the soul" panose="02000603000000000000" pitchFamily="2" charset="0"/>
              <a:ea typeface="expressions of the soul" panose="02000603000000000000" pitchFamily="2" charset="0"/>
            </a:endParaRPr>
          </a:p>
        </p:txBody>
      </p:sp>
      <p:sp>
        <p:nvSpPr>
          <p:cNvPr id="6" name="CasellaDiTesto 5"/>
          <p:cNvSpPr txBox="1"/>
          <p:nvPr/>
        </p:nvSpPr>
        <p:spPr>
          <a:xfrm>
            <a:off x="303035" y="227693"/>
            <a:ext cx="5061053" cy="707886"/>
          </a:xfrm>
          <a:prstGeom prst="rect">
            <a:avLst/>
          </a:prstGeom>
          <a:noFill/>
        </p:spPr>
        <p:txBody>
          <a:bodyPr wrap="square" rtlCol="0">
            <a:spAutoFit/>
          </a:bodyPr>
          <a:lstStyle/>
          <a:p>
            <a:r>
              <a:rPr lang="it-IT" sz="4000" b="1" u="sng" dirty="0" smtClean="0">
                <a:solidFill>
                  <a:schemeClr val="accent3">
                    <a:lumMod val="50000"/>
                  </a:schemeClr>
                </a:solidFill>
                <a:latin typeface="expressions of the soul" panose="02000603000000000000" pitchFamily="2" charset="0"/>
                <a:ea typeface="expressions of the soul" panose="02000603000000000000" pitchFamily="2" charset="0"/>
              </a:rPr>
              <a:t>COSA MANCA NEI PDOA</a:t>
            </a:r>
            <a:r>
              <a:rPr lang="it-IT" sz="4000" b="1" dirty="0" smtClean="0">
                <a:solidFill>
                  <a:schemeClr val="accent3">
                    <a:lumMod val="50000"/>
                  </a:schemeClr>
                </a:solidFill>
                <a:latin typeface="expressions of the soul" panose="02000603000000000000" pitchFamily="2" charset="0"/>
                <a:ea typeface="expressions of the soul" panose="02000603000000000000" pitchFamily="2" charset="0"/>
              </a:rPr>
              <a:t>?</a:t>
            </a:r>
            <a:endParaRPr lang="it-IT" sz="4000" b="1" dirty="0">
              <a:solidFill>
                <a:schemeClr val="accent3">
                  <a:lumMod val="50000"/>
                </a:schemeClr>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461893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07504" y="470575"/>
            <a:ext cx="9144000" cy="646331"/>
          </a:xfrm>
          <a:prstGeom prst="rect">
            <a:avLst/>
          </a:prstGeom>
        </p:spPr>
        <p:txBody>
          <a:bodyPr wrap="square">
            <a:spAutoFit/>
          </a:bodyPr>
          <a:lstStyle/>
          <a:p>
            <a:r>
              <a:rPr lang="it-IT" dirty="0"/>
              <a:t/>
            </a:r>
            <a:br>
              <a:rPr lang="it-IT" dirty="0"/>
            </a:br>
            <a:endParaRPr lang="it-IT" dirty="0"/>
          </a:p>
        </p:txBody>
      </p:sp>
      <p:sp>
        <p:nvSpPr>
          <p:cNvPr id="5" name="Rettangolo 4"/>
          <p:cNvSpPr/>
          <p:nvPr/>
        </p:nvSpPr>
        <p:spPr>
          <a:xfrm>
            <a:off x="539552" y="692696"/>
            <a:ext cx="8221996" cy="1569660"/>
          </a:xfrm>
          <a:prstGeom prst="rect">
            <a:avLst/>
          </a:prstGeom>
        </p:spPr>
        <p:txBody>
          <a:bodyPr wrap="square">
            <a:spAutoFit/>
          </a:bodyPr>
          <a:lstStyle/>
          <a:p>
            <a:pPr algn="ctr"/>
            <a:r>
              <a:rPr lang="it-IT" sz="24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IL LATTE DELLA DONNA FA BENE AL NEONATO, QUELLO DELLA MUCCA FA BENE AI VITELLI.</a:t>
            </a:r>
            <a:r>
              <a:rPr lang="it-IT" sz="2400" spc="300" dirty="0">
                <a:latin typeface="expressions of the soul" panose="02000603000000000000" pitchFamily="2" charset="0"/>
                <a:ea typeface="expressions of the soul" panose="02000603000000000000" pitchFamily="2" charset="0"/>
              </a:rPr>
              <a:t> </a:t>
            </a:r>
            <a:endParaRPr lang="it-IT" sz="2400" spc="300" dirty="0" smtClean="0">
              <a:latin typeface="expressions of the soul" panose="02000603000000000000" pitchFamily="2" charset="0"/>
              <a:ea typeface="expressions of the soul" panose="02000603000000000000" pitchFamily="2" charset="0"/>
            </a:endParaRPr>
          </a:p>
          <a:p>
            <a:pPr algn="ctr"/>
            <a:endParaRPr lang="it-IT" sz="2400" spc="300" dirty="0">
              <a:latin typeface="expressions of the soul" panose="02000603000000000000" pitchFamily="2" charset="0"/>
              <a:ea typeface="expressions of the soul" panose="02000603000000000000" pitchFamily="2" charset="0"/>
            </a:endParaRPr>
          </a:p>
          <a:p>
            <a:pPr algn="ctr"/>
            <a:r>
              <a:rPr lang="it-IT" sz="2400" spc="300" dirty="0" smtClean="0">
                <a:latin typeface="expressions of the soul" panose="02000603000000000000" pitchFamily="2" charset="0"/>
                <a:ea typeface="expressions of the soul" panose="02000603000000000000" pitchFamily="2" charset="0"/>
              </a:rPr>
              <a:t>.</a:t>
            </a:r>
            <a:endParaRPr lang="it-IT" sz="2400" spc="300" dirty="0">
              <a:latin typeface="expressions of the soul" panose="02000603000000000000" pitchFamily="2" charset="0"/>
              <a:ea typeface="expressions of the soul" panose="02000603000000000000" pitchFamily="2" charset="0"/>
            </a:endParaRPr>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12546" t="15238" r="21821" b="5603"/>
          <a:stretch/>
        </p:blipFill>
        <p:spPr>
          <a:xfrm>
            <a:off x="539552" y="2132856"/>
            <a:ext cx="4209650" cy="3861650"/>
          </a:xfrm>
          <a:prstGeom prst="rect">
            <a:avLst/>
          </a:prstGeom>
        </p:spPr>
      </p:pic>
      <p:sp>
        <p:nvSpPr>
          <p:cNvPr id="6" name="Rettangolo 5"/>
          <p:cNvSpPr/>
          <p:nvPr/>
        </p:nvSpPr>
        <p:spPr>
          <a:xfrm>
            <a:off x="4691972" y="2284236"/>
            <a:ext cx="4572000" cy="3046988"/>
          </a:xfrm>
          <a:prstGeom prst="rect">
            <a:avLst/>
          </a:prstGeom>
        </p:spPr>
        <p:txBody>
          <a:bodyPr>
            <a:spAutoFit/>
          </a:bodyPr>
          <a:lstStyle/>
          <a:p>
            <a:pPr algn="ctr"/>
            <a:r>
              <a:rPr lang="it-IT" sz="2400" spc="300" dirty="0">
                <a:latin typeface="expressions of the soul" panose="02000603000000000000" pitchFamily="2" charset="0"/>
                <a:ea typeface="expressions of the soul" panose="02000603000000000000" pitchFamily="2" charset="0"/>
              </a:rPr>
              <a:t>“Fino a due anni i bambini dovrebbero essere alimentati con latte materno. </a:t>
            </a:r>
            <a:r>
              <a:rPr lang="it-IT" sz="2400" b="1" spc="300" dirty="0">
                <a:latin typeface="expressions of the soul" panose="02000603000000000000" pitchFamily="2" charset="0"/>
                <a:ea typeface="expressions of the soul" panose="02000603000000000000" pitchFamily="2" charset="0"/>
              </a:rPr>
              <a:t>Dopo i due anni, dimenticate ogni tipo di latte!</a:t>
            </a:r>
            <a:r>
              <a:rPr lang="it-IT" sz="2400" spc="300" dirty="0">
                <a:latin typeface="expressions of the soul" panose="02000603000000000000" pitchFamily="2" charset="0"/>
                <a:ea typeface="expressions of the soul" panose="02000603000000000000" pitchFamily="2" charset="0"/>
              </a:rPr>
              <a:t>”.</a:t>
            </a:r>
          </a:p>
          <a:p>
            <a:pPr algn="ctr"/>
            <a:endParaRPr lang="it-IT" sz="2400" spc="300" dirty="0">
              <a:latin typeface="expressions of the soul" panose="02000603000000000000" pitchFamily="2" charset="0"/>
              <a:ea typeface="expressions of the soul" panose="02000603000000000000" pitchFamily="2" charset="0"/>
            </a:endParaRPr>
          </a:p>
          <a:p>
            <a:pPr algn="ctr"/>
            <a:r>
              <a:rPr lang="it-IT" sz="2400" spc="300" dirty="0">
                <a:latin typeface="expressions of the soul" panose="02000603000000000000" pitchFamily="2" charset="0"/>
                <a:ea typeface="expressions of the soul" panose="02000603000000000000" pitchFamily="2" charset="0"/>
              </a:rPr>
              <a:t> </a:t>
            </a:r>
            <a:r>
              <a:rPr lang="it-IT" sz="2400" spc="300" dirty="0" smtClean="0">
                <a:latin typeface="expressions of the soul" panose="02000603000000000000" pitchFamily="2" charset="0"/>
                <a:ea typeface="expressions of the soul" panose="02000603000000000000" pitchFamily="2" charset="0"/>
              </a:rPr>
              <a:t>(</a:t>
            </a:r>
            <a:r>
              <a:rPr lang="it-IT" sz="2400" spc="300" dirty="0" err="1" smtClean="0">
                <a:latin typeface="expressions of the soul" panose="02000603000000000000" pitchFamily="2" charset="0"/>
                <a:ea typeface="expressions of the soul" panose="02000603000000000000" pitchFamily="2" charset="0"/>
              </a:rPr>
              <a:t>Benjiamin</a:t>
            </a:r>
            <a:r>
              <a:rPr lang="it-IT" sz="2400" spc="300" dirty="0" smtClean="0">
                <a:latin typeface="expressions of the soul" panose="02000603000000000000" pitchFamily="2" charset="0"/>
                <a:ea typeface="expressions of the soul" panose="02000603000000000000" pitchFamily="2" charset="0"/>
              </a:rPr>
              <a:t> </a:t>
            </a:r>
            <a:r>
              <a:rPr lang="it-IT" sz="2400" spc="300" dirty="0">
                <a:latin typeface="expressions of the soul" panose="02000603000000000000" pitchFamily="2" charset="0"/>
                <a:ea typeface="expressions of the soul" panose="02000603000000000000" pitchFamily="2" charset="0"/>
              </a:rPr>
              <a:t>Spock, padre della moderna </a:t>
            </a:r>
            <a:r>
              <a:rPr lang="it-IT" sz="2400" spc="300" dirty="0" smtClean="0">
                <a:latin typeface="expressions of the soul" panose="02000603000000000000" pitchFamily="2" charset="0"/>
                <a:ea typeface="expressions of the soul" panose="02000603000000000000" pitchFamily="2" charset="0"/>
              </a:rPr>
              <a:t>pediatria)</a:t>
            </a:r>
            <a:endParaRPr lang="it-IT" sz="2400" dirty="0"/>
          </a:p>
        </p:txBody>
      </p:sp>
    </p:spTree>
    <p:extLst>
      <p:ext uri="{BB962C8B-B14F-4D97-AF65-F5344CB8AC3E}">
        <p14:creationId xmlns:p14="http://schemas.microsoft.com/office/powerpoint/2010/main" val="2216345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4" name="CasellaDiTesto 3"/>
          <p:cNvSpPr txBox="1"/>
          <p:nvPr/>
        </p:nvSpPr>
        <p:spPr>
          <a:xfrm>
            <a:off x="89717" y="188640"/>
            <a:ext cx="9144000" cy="1446550"/>
          </a:xfrm>
          <a:prstGeom prst="rect">
            <a:avLst/>
          </a:prstGeom>
          <a:noFill/>
        </p:spPr>
        <p:txBody>
          <a:bodyPr wrap="square" rtlCol="0">
            <a:spAutoFit/>
          </a:bodyPr>
          <a:lstStyle/>
          <a:p>
            <a:pPr algn="ctr"/>
            <a:r>
              <a:rPr lang="it-IT" sz="4400" b="1" dirty="0" smtClean="0">
                <a:latin typeface="expressions of the soul" panose="02000603000000000000" pitchFamily="2" charset="0"/>
                <a:ea typeface="expressions of the soul" panose="02000603000000000000" pitchFamily="2" charset="0"/>
              </a:rPr>
              <a:t>I BENEFICI DI </a:t>
            </a:r>
          </a:p>
          <a:p>
            <a:pPr algn="ctr"/>
            <a:r>
              <a:rPr lang="it-IT" sz="4400" b="1" dirty="0" smtClean="0">
                <a:latin typeface="expressions of the soul" panose="02000603000000000000" pitchFamily="2" charset="0"/>
                <a:ea typeface="expressions of the soul" panose="02000603000000000000" pitchFamily="2" charset="0"/>
              </a:rPr>
              <a:t>UN’</a:t>
            </a:r>
            <a:r>
              <a:rPr lang="it-IT" sz="4400" b="1" dirty="0" smtClean="0">
                <a:solidFill>
                  <a:schemeClr val="accent1">
                    <a:lumMod val="75000"/>
                  </a:schemeClr>
                </a:solidFill>
                <a:latin typeface="expressions of the soul" panose="02000603000000000000" pitchFamily="2" charset="0"/>
                <a:ea typeface="expressions of the soul" panose="02000603000000000000" pitchFamily="2" charset="0"/>
              </a:rPr>
              <a:t>ALIMENTAZIONE VEGETALE</a:t>
            </a:r>
            <a:endParaRPr lang="it-IT" sz="4400" b="1" dirty="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sp>
        <p:nvSpPr>
          <p:cNvPr id="6" name="Rettangolo 5"/>
          <p:cNvSpPr/>
          <p:nvPr/>
        </p:nvSpPr>
        <p:spPr>
          <a:xfrm>
            <a:off x="467544" y="1988840"/>
            <a:ext cx="8208912" cy="4493538"/>
          </a:xfrm>
          <a:prstGeom prst="rect">
            <a:avLst/>
          </a:prstGeom>
        </p:spPr>
        <p:txBody>
          <a:bodyPr wrap="square">
            <a:spAutoFit/>
          </a:bodyPr>
          <a:lstStyle/>
          <a:p>
            <a:pPr algn="ctr"/>
            <a:r>
              <a:rPr lang="it-IT" sz="2200" i="1" dirty="0"/>
              <a:t>E' posizione dell'American </a:t>
            </a:r>
            <a:r>
              <a:rPr lang="it-IT" sz="2200" i="1" dirty="0" err="1" smtClean="0"/>
              <a:t>Dietetic</a:t>
            </a:r>
            <a:r>
              <a:rPr lang="it-IT" sz="2200" i="1" dirty="0" smtClean="0"/>
              <a:t>  </a:t>
            </a:r>
            <a:r>
              <a:rPr lang="it-IT" sz="2200" i="1" dirty="0" err="1"/>
              <a:t>Association</a:t>
            </a:r>
            <a:r>
              <a:rPr lang="it-IT" sz="2200" i="1" dirty="0"/>
              <a:t> che le diete vegetariane correttamente pianificate, comprese le diete </a:t>
            </a:r>
            <a:r>
              <a:rPr lang="it-IT" sz="2200" i="1" dirty="0">
                <a:solidFill>
                  <a:schemeClr val="accent1">
                    <a:lumMod val="75000"/>
                  </a:schemeClr>
                </a:solidFill>
              </a:rPr>
              <a:t>totalmente vegetariane o vegane</a:t>
            </a:r>
            <a:r>
              <a:rPr lang="it-IT" sz="2200" i="1" dirty="0"/>
              <a:t>, sono </a:t>
            </a:r>
            <a:r>
              <a:rPr lang="it-IT" sz="2200" i="1" dirty="0">
                <a:solidFill>
                  <a:schemeClr val="accent1">
                    <a:lumMod val="75000"/>
                  </a:schemeClr>
                </a:solidFill>
              </a:rPr>
              <a:t>salutari, adeguate dal punto di vista nutrizionale, e possono conferire benefici per la salute nella prevenzione e nel trattamento di alcune patologie. Le diete vegetariane ben pianificate sono appropriate per individui in tutti gli stadi del ciclo vitale, ivi inclusi gravidanza, allattamento, prima e seconda infanzia e adolescenza, e per gli atleti…</a:t>
            </a:r>
            <a:r>
              <a:rPr lang="it-IT" sz="2200" i="1" dirty="0"/>
              <a:t>..Le diete vegetariane tendono ad avere un contenuto di grassi saturi e di colesterolo ridotto, e più elevate quantità di fibre, magnesio, potassio, vitamina C, </a:t>
            </a:r>
            <a:r>
              <a:rPr lang="it-IT" sz="2200" i="1" dirty="0" err="1"/>
              <a:t>folati</a:t>
            </a:r>
            <a:r>
              <a:rPr lang="it-IT" sz="2200" i="1" dirty="0"/>
              <a:t>, carotenoidi, flavonoidi e altri </a:t>
            </a:r>
            <a:r>
              <a:rPr lang="it-IT" sz="2200" i="1" dirty="0" err="1"/>
              <a:t>fitocomposti</a:t>
            </a:r>
            <a:r>
              <a:rPr lang="it-IT" sz="2200" i="1" dirty="0"/>
              <a:t>. Queste differenze nella composizione nutrizionale possono spiegare alcuni dei vantaggi salutistici negli individui che seguano un'alimentazione vegetariana variata e bilanciata.</a:t>
            </a:r>
            <a:endParaRPr lang="it-IT" sz="2200" dirty="0"/>
          </a:p>
        </p:txBody>
      </p:sp>
    </p:spTree>
    <p:extLst>
      <p:ext uri="{BB962C8B-B14F-4D97-AF65-F5344CB8AC3E}">
        <p14:creationId xmlns:p14="http://schemas.microsoft.com/office/powerpoint/2010/main" val="2711760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4" name="CasellaDiTesto 3"/>
          <p:cNvSpPr txBox="1"/>
          <p:nvPr/>
        </p:nvSpPr>
        <p:spPr>
          <a:xfrm>
            <a:off x="186454" y="188640"/>
            <a:ext cx="9144000" cy="1446550"/>
          </a:xfrm>
          <a:prstGeom prst="rect">
            <a:avLst/>
          </a:prstGeom>
          <a:noFill/>
        </p:spPr>
        <p:txBody>
          <a:bodyPr wrap="square" rtlCol="0">
            <a:spAutoFit/>
          </a:bodyPr>
          <a:lstStyle/>
          <a:p>
            <a:pPr algn="ctr"/>
            <a:r>
              <a:rPr lang="it-IT" sz="4400" b="1" dirty="0" smtClean="0">
                <a:latin typeface="expressions of the soul" panose="02000603000000000000" pitchFamily="2" charset="0"/>
                <a:ea typeface="expressions of the soul" panose="02000603000000000000" pitchFamily="2" charset="0"/>
              </a:rPr>
              <a:t>I BENEFICI DI </a:t>
            </a:r>
          </a:p>
          <a:p>
            <a:pPr algn="ctr"/>
            <a:r>
              <a:rPr lang="it-IT" sz="4400" b="1" dirty="0" smtClean="0">
                <a:latin typeface="expressions of the soul" panose="02000603000000000000" pitchFamily="2" charset="0"/>
                <a:ea typeface="expressions of the soul" panose="02000603000000000000" pitchFamily="2" charset="0"/>
              </a:rPr>
              <a:t>UN’</a:t>
            </a:r>
            <a:r>
              <a:rPr lang="it-IT" sz="4400" b="1" dirty="0" smtClean="0">
                <a:solidFill>
                  <a:schemeClr val="accent1">
                    <a:lumMod val="75000"/>
                  </a:schemeClr>
                </a:solidFill>
                <a:latin typeface="expressions of the soul" panose="02000603000000000000" pitchFamily="2" charset="0"/>
                <a:ea typeface="expressions of the soul" panose="02000603000000000000" pitchFamily="2" charset="0"/>
              </a:rPr>
              <a:t>ALIMENTAZIONE VEGETALE</a:t>
            </a:r>
            <a:endParaRPr lang="it-IT" sz="4400" b="1" dirty="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sp>
        <p:nvSpPr>
          <p:cNvPr id="2" name="Rettangolo 1"/>
          <p:cNvSpPr/>
          <p:nvPr/>
        </p:nvSpPr>
        <p:spPr>
          <a:xfrm>
            <a:off x="376733" y="1844824"/>
            <a:ext cx="8586739" cy="4647426"/>
          </a:xfrm>
          <a:prstGeom prst="rect">
            <a:avLst/>
          </a:prstGeom>
        </p:spPr>
        <p:txBody>
          <a:bodyPr wrap="square">
            <a:spAutoFit/>
          </a:bodyPr>
          <a:lstStyle/>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1 </a:t>
            </a:r>
            <a:r>
              <a:rPr lang="it-IT" sz="2400" spc="300" dirty="0" smtClean="0">
                <a:latin typeface="expressions of the soul" panose="02000603000000000000" pitchFamily="2" charset="0"/>
                <a:ea typeface="expressions of the soul" panose="02000603000000000000" pitchFamily="2" charset="0"/>
              </a:rPr>
              <a:t>-Riduzione </a:t>
            </a:r>
            <a:r>
              <a:rPr lang="it-IT" sz="2400" spc="300" dirty="0">
                <a:latin typeface="expressions of the soul" panose="02000603000000000000" pitchFamily="2" charset="0"/>
                <a:ea typeface="expressions of the soul" panose="02000603000000000000" pitchFamily="2" charset="0"/>
              </a:rPr>
              <a:t>del rischio di Sindrome Metabolica (-56%) </a:t>
            </a:r>
            <a:endParaRPr lang="it-IT" sz="2400" spc="300" dirty="0" smtClean="0">
              <a:latin typeface="expressions of the soul" panose="02000603000000000000" pitchFamily="2" charset="0"/>
              <a:ea typeface="expressions of the soul" panose="02000603000000000000" pitchFamily="2" charset="0"/>
            </a:endParaRPr>
          </a:p>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2</a:t>
            </a:r>
            <a:r>
              <a:rPr lang="it-IT" sz="2400" spc="300" dirty="0" smtClean="0">
                <a:latin typeface="expressions of the soul" panose="02000603000000000000" pitchFamily="2" charset="0"/>
                <a:ea typeface="expressions of the soul" panose="02000603000000000000" pitchFamily="2" charset="0"/>
              </a:rPr>
              <a:t>-Riduzione </a:t>
            </a:r>
            <a:r>
              <a:rPr lang="it-IT" sz="2400" spc="300" dirty="0">
                <a:latin typeface="expressions of the soul" panose="02000603000000000000" pitchFamily="2" charset="0"/>
                <a:ea typeface="expressions of the soul" panose="02000603000000000000" pitchFamily="2" charset="0"/>
              </a:rPr>
              <a:t>del Body Mass Index medio </a:t>
            </a:r>
            <a:endParaRPr lang="it-IT" sz="2400" spc="300" dirty="0" smtClean="0">
              <a:latin typeface="expressions of the soul" panose="02000603000000000000" pitchFamily="2" charset="0"/>
              <a:ea typeface="expressions of the soul" panose="02000603000000000000" pitchFamily="2" charset="0"/>
            </a:endParaRPr>
          </a:p>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3-</a:t>
            </a:r>
            <a:r>
              <a:rPr lang="it-IT" sz="2400" spc="300" dirty="0" smtClean="0">
                <a:latin typeface="expressions of the soul" panose="02000603000000000000" pitchFamily="2" charset="0"/>
                <a:ea typeface="expressions of the soul" panose="02000603000000000000" pitchFamily="2" charset="0"/>
              </a:rPr>
              <a:t>Riduzione </a:t>
            </a:r>
            <a:r>
              <a:rPr lang="it-IT" sz="2400" spc="300" dirty="0">
                <a:latin typeface="expressions of the soul" panose="02000603000000000000" pitchFamily="2" charset="0"/>
                <a:ea typeface="expressions of the soul" panose="02000603000000000000" pitchFamily="2" charset="0"/>
              </a:rPr>
              <a:t>della prevalenza e del rischio di </a:t>
            </a:r>
            <a:r>
              <a:rPr lang="it-IT" sz="2400" spc="300" dirty="0" smtClean="0">
                <a:latin typeface="expressions of the soul" panose="02000603000000000000" pitchFamily="2" charset="0"/>
                <a:ea typeface="expressions of the soul" panose="02000603000000000000" pitchFamily="2" charset="0"/>
              </a:rPr>
              <a:t>diabete mellito. </a:t>
            </a:r>
          </a:p>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4</a:t>
            </a:r>
            <a:r>
              <a:rPr lang="it-IT" sz="2400" spc="300" dirty="0" smtClean="0">
                <a:latin typeface="expressions of the soul" panose="02000603000000000000" pitchFamily="2" charset="0"/>
                <a:ea typeface="expressions of the soul" panose="02000603000000000000" pitchFamily="2" charset="0"/>
              </a:rPr>
              <a:t>-Riduzione </a:t>
            </a:r>
            <a:r>
              <a:rPr lang="it-IT" sz="2400" spc="300" dirty="0">
                <a:latin typeface="expressions of the soul" panose="02000603000000000000" pitchFamily="2" charset="0"/>
                <a:ea typeface="expressions of the soul" panose="02000603000000000000" pitchFamily="2" charset="0"/>
              </a:rPr>
              <a:t>dei valori di pressione arteriosa e del rischio di ipertensione. </a:t>
            </a:r>
            <a:r>
              <a:rPr lang="it-IT" sz="2400" spc="300" dirty="0" smtClean="0">
                <a:latin typeface="expressions of the soul" panose="02000603000000000000" pitchFamily="2" charset="0"/>
                <a:ea typeface="expressions of the soul" panose="02000603000000000000" pitchFamily="2" charset="0"/>
              </a:rPr>
              <a:t>-63</a:t>
            </a:r>
            <a:r>
              <a:rPr lang="it-IT" sz="2400" spc="300" dirty="0">
                <a:latin typeface="expressions of the soul" panose="02000603000000000000" pitchFamily="2" charset="0"/>
                <a:ea typeface="expressions of the soul" panose="02000603000000000000" pitchFamily="2" charset="0"/>
              </a:rPr>
              <a:t>% </a:t>
            </a:r>
            <a:endParaRPr lang="it-IT" sz="2400" spc="300" dirty="0" smtClean="0">
              <a:latin typeface="expressions of the soul" panose="02000603000000000000" pitchFamily="2" charset="0"/>
              <a:ea typeface="expressions of the soul" panose="02000603000000000000" pitchFamily="2" charset="0"/>
            </a:endParaRPr>
          </a:p>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5</a:t>
            </a:r>
            <a:r>
              <a:rPr lang="it-IT" sz="2400" spc="300" dirty="0" smtClean="0">
                <a:latin typeface="expressions of the soul" panose="02000603000000000000" pitchFamily="2" charset="0"/>
                <a:ea typeface="expressions of the soul" panose="02000603000000000000" pitchFamily="2" charset="0"/>
              </a:rPr>
              <a:t>-Riduzione </a:t>
            </a:r>
            <a:r>
              <a:rPr lang="it-IT" sz="2400" spc="300" dirty="0">
                <a:latin typeface="expressions of the soul" panose="02000603000000000000" pitchFamily="2" charset="0"/>
                <a:ea typeface="expressions of the soul" panose="02000603000000000000" pitchFamily="2" charset="0"/>
              </a:rPr>
              <a:t>dei livelli ematici di colesterolo: </a:t>
            </a:r>
            <a:endParaRPr lang="it-IT" sz="2400" spc="300" dirty="0" smtClean="0">
              <a:latin typeface="expressions of the soul" panose="02000603000000000000" pitchFamily="2" charset="0"/>
              <a:ea typeface="expressions of the soul" panose="02000603000000000000" pitchFamily="2" charset="0"/>
            </a:endParaRPr>
          </a:p>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6-</a:t>
            </a:r>
            <a:r>
              <a:rPr lang="it-IT" sz="2400" spc="300" dirty="0" smtClean="0">
                <a:latin typeface="expressions of the soul" panose="02000603000000000000" pitchFamily="2" charset="0"/>
                <a:ea typeface="expressions of the soul" panose="02000603000000000000" pitchFamily="2" charset="0"/>
              </a:rPr>
              <a:t>Riduzione </a:t>
            </a:r>
            <a:r>
              <a:rPr lang="it-IT" sz="2400" spc="300" dirty="0">
                <a:latin typeface="expressions of the soul" panose="02000603000000000000" pitchFamily="2" charset="0"/>
                <a:ea typeface="expressions of the soul" panose="02000603000000000000" pitchFamily="2" charset="0"/>
              </a:rPr>
              <a:t>del rischio di cardiopatia ischemica</a:t>
            </a:r>
            <a:r>
              <a:rPr lang="it-IT" sz="2400" spc="300" dirty="0" smtClean="0">
                <a:latin typeface="expressions of the soul" panose="02000603000000000000" pitchFamily="2" charset="0"/>
                <a:ea typeface="expressions of the soul" panose="02000603000000000000" pitchFamily="2" charset="0"/>
              </a:rPr>
              <a:t>(-32</a:t>
            </a:r>
            <a:r>
              <a:rPr lang="it-IT" sz="2400" spc="300" dirty="0">
                <a:latin typeface="expressions of the soul" panose="02000603000000000000" pitchFamily="2" charset="0"/>
                <a:ea typeface="expressions of the soul" panose="02000603000000000000" pitchFamily="2" charset="0"/>
              </a:rPr>
              <a:t>%) e problemi cardio-vascolari</a:t>
            </a:r>
          </a:p>
          <a:p>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7-</a:t>
            </a:r>
            <a:r>
              <a:rPr lang="it-IT" sz="2400" spc="300" dirty="0">
                <a:latin typeface="expressions of the soul" panose="02000603000000000000" pitchFamily="2" charset="0"/>
                <a:ea typeface="expressions of the soul" panose="02000603000000000000" pitchFamily="2" charset="0"/>
              </a:rPr>
              <a:t>Riduzione del rischio </a:t>
            </a:r>
            <a:r>
              <a:rPr lang="it-IT" sz="2400" spc="300" dirty="0" smtClean="0">
                <a:latin typeface="expressions of the soul" panose="02000603000000000000" pitchFamily="2" charset="0"/>
                <a:ea typeface="expressions of the soul" panose="02000603000000000000" pitchFamily="2" charset="0"/>
              </a:rPr>
              <a:t>tumore</a:t>
            </a:r>
          </a:p>
          <a:p>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8-</a:t>
            </a:r>
            <a:r>
              <a:rPr lang="it-IT" sz="2400" spc="300" dirty="0" smtClean="0">
                <a:latin typeface="expressions of the soul" panose="02000603000000000000" pitchFamily="2" charset="0"/>
                <a:ea typeface="expressions of the soul" panose="02000603000000000000" pitchFamily="2" charset="0"/>
              </a:rPr>
              <a:t>Riduzione </a:t>
            </a:r>
            <a:r>
              <a:rPr lang="it-IT" sz="2400" spc="300" dirty="0">
                <a:latin typeface="expressions of the soul" panose="02000603000000000000" pitchFamily="2" charset="0"/>
                <a:ea typeface="expressions of the soul" panose="02000603000000000000" pitchFamily="2" charset="0"/>
              </a:rPr>
              <a:t>del rischio di malattia diverticolare (-78%) e di cataratta (-40%) </a:t>
            </a:r>
            <a:endParaRPr lang="it-IT" sz="2400" spc="300" dirty="0" smtClean="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11463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0" y="786182"/>
            <a:ext cx="9143999"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l’ODIERNA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DISINFORMAZIONE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52520" cy="6858000"/>
          </a:xfrm>
          <a:prstGeom prst="rect">
            <a:avLst/>
          </a:prstGeom>
        </p:spPr>
      </p:pic>
      <p:sp>
        <p:nvSpPr>
          <p:cNvPr id="5" name="CasellaDiTesto 4"/>
          <p:cNvSpPr txBox="1"/>
          <p:nvPr/>
        </p:nvSpPr>
        <p:spPr>
          <a:xfrm>
            <a:off x="-54261" y="0"/>
            <a:ext cx="9252520" cy="584775"/>
          </a:xfrm>
          <a:prstGeom prst="rect">
            <a:avLst/>
          </a:prstGeom>
          <a:noFill/>
        </p:spPr>
        <p:txBody>
          <a:bodyPr wrap="square" rtlCol="0">
            <a:spAutoFit/>
          </a:bodyPr>
          <a:lstStyle/>
          <a:p>
            <a:pPr algn="ctr"/>
            <a:r>
              <a:rPr lang="it-IT" sz="3200" spc="300" dirty="0" smtClean="0">
                <a:solidFill>
                  <a:schemeClr val="bg1"/>
                </a:solidFill>
                <a:latin typeface="expressions of the soul" panose="02000603000000000000" pitchFamily="2" charset="0"/>
                <a:ea typeface="expressions of the soul" panose="02000603000000000000" pitchFamily="2" charset="0"/>
              </a:rPr>
              <a:t>LIBERTA’ DI STAMPA NEL MONDO  2013</a:t>
            </a:r>
            <a:endParaRPr lang="it-IT" sz="3200" spc="300" dirty="0">
              <a:solidFill>
                <a:schemeClr val="bg1"/>
              </a:solidFill>
              <a:latin typeface="expressions of the soul" panose="02000603000000000000" pitchFamily="2" charset="0"/>
              <a:ea typeface="expressions of the soul" panose="02000603000000000000" pitchFamily="2" charset="0"/>
            </a:endParaRPr>
          </a:p>
        </p:txBody>
      </p:sp>
      <p:sp>
        <p:nvSpPr>
          <p:cNvPr id="6" name="CasellaDiTesto 5"/>
          <p:cNvSpPr txBox="1"/>
          <p:nvPr/>
        </p:nvSpPr>
        <p:spPr>
          <a:xfrm>
            <a:off x="122093" y="6021288"/>
            <a:ext cx="9252520" cy="584775"/>
          </a:xfrm>
          <a:prstGeom prst="rect">
            <a:avLst/>
          </a:prstGeom>
          <a:noFill/>
        </p:spPr>
        <p:txBody>
          <a:bodyPr wrap="square" rtlCol="0">
            <a:spAutoFit/>
          </a:bodyPr>
          <a:lstStyle/>
          <a:p>
            <a:pPr algn="ctr"/>
            <a:r>
              <a:rPr lang="it-IT" sz="3200" spc="300" dirty="0" smtClean="0">
                <a:solidFill>
                  <a:schemeClr val="bg1"/>
                </a:solidFill>
                <a:latin typeface="expressions of the soul" panose="02000603000000000000" pitchFamily="2" charset="0"/>
                <a:ea typeface="expressions of the soul" panose="02000603000000000000" pitchFamily="2" charset="0"/>
              </a:rPr>
              <a:t>ITALIA:  49° POSTO !</a:t>
            </a:r>
            <a:endParaRPr lang="it-IT" sz="3200" spc="300" dirty="0">
              <a:solidFill>
                <a:schemeClr val="bg1"/>
              </a:solidFill>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1466386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sp>
        <p:nvSpPr>
          <p:cNvPr id="6" name="Rettangolo 5"/>
          <p:cNvSpPr/>
          <p:nvPr/>
        </p:nvSpPr>
        <p:spPr>
          <a:xfrm>
            <a:off x="256145" y="260649"/>
            <a:ext cx="8492319" cy="6309420"/>
          </a:xfrm>
          <a:prstGeom prst="rect">
            <a:avLst/>
          </a:prstGeom>
        </p:spPr>
        <p:txBody>
          <a:bodyPr wrap="square">
            <a:spAutoFit/>
          </a:bodyPr>
          <a:lstStyle/>
          <a:p>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9-</a:t>
            </a:r>
            <a:r>
              <a:rPr lang="it-IT" sz="2400" spc="300" dirty="0">
                <a:latin typeface="expressions of the soul" panose="02000603000000000000" pitchFamily="2" charset="0"/>
                <a:ea typeface="expressions of the soul" panose="02000603000000000000" pitchFamily="2" charset="0"/>
              </a:rPr>
              <a:t>Riduzione del rischio delle principali malattie croniche e aumento della longevità</a:t>
            </a:r>
            <a:r>
              <a:rPr lang="it-IT" sz="2400" spc="300" dirty="0" smtClean="0">
                <a:latin typeface="expressions of the soul" panose="02000603000000000000" pitchFamily="2" charset="0"/>
                <a:ea typeface="expressions of the soul" panose="02000603000000000000" pitchFamily="2" charset="0"/>
              </a:rPr>
              <a:t>.</a:t>
            </a:r>
          </a:p>
          <a:p>
            <a:endParaRPr lang="it-IT" sz="2400" spc="300" dirty="0">
              <a:latin typeface="expressions of the soul" panose="02000603000000000000" pitchFamily="2" charset="0"/>
              <a:ea typeface="expressions of the soul" panose="02000603000000000000" pitchFamily="2" charset="0"/>
            </a:endParaRPr>
          </a:p>
          <a:p>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10-</a:t>
            </a:r>
            <a:r>
              <a:rPr lang="it-IT" sz="2400" spc="300" dirty="0">
                <a:latin typeface="expressions of the soul" panose="02000603000000000000" pitchFamily="2" charset="0"/>
                <a:ea typeface="expressions of the soul" panose="02000603000000000000" pitchFamily="2" charset="0"/>
              </a:rPr>
              <a:t>Riduzione </a:t>
            </a:r>
            <a:r>
              <a:rPr lang="it-IT" sz="2400" spc="300" dirty="0" smtClean="0">
                <a:latin typeface="expressions of the soul" panose="02000603000000000000" pitchFamily="2" charset="0"/>
                <a:ea typeface="expressions of the soul" panose="02000603000000000000" pitchFamily="2" charset="0"/>
              </a:rPr>
              <a:t>delle cause che portano a contrarre malattie </a:t>
            </a:r>
            <a:r>
              <a:rPr lang="it-IT" sz="2400" spc="300" dirty="0">
                <a:latin typeface="expressions of the soul" panose="02000603000000000000" pitchFamily="2" charset="0"/>
                <a:ea typeface="expressions of the soul" panose="02000603000000000000" pitchFamily="2" charset="0"/>
              </a:rPr>
              <a:t>come anemia, </a:t>
            </a:r>
            <a:r>
              <a:rPr lang="it-IT" sz="2400" spc="300" dirty="0" smtClean="0">
                <a:latin typeface="expressions of the soul" panose="02000603000000000000" pitchFamily="2" charset="0"/>
                <a:ea typeface="expressions of the soul" panose="02000603000000000000" pitchFamily="2" charset="0"/>
              </a:rPr>
              <a:t>obesità e osteoporosi</a:t>
            </a:r>
          </a:p>
          <a:p>
            <a:endParaRPr lang="it-IT" sz="2400" spc="300" dirty="0" smtClean="0">
              <a:latin typeface="expressions of the soul" panose="02000603000000000000" pitchFamily="2" charset="0"/>
              <a:ea typeface="expressions of the soul" panose="02000603000000000000" pitchFamily="2" charset="0"/>
            </a:endParaRPr>
          </a:p>
          <a:p>
            <a:r>
              <a:rPr lang="it-IT" sz="2400" i="1" spc="300" dirty="0" smtClean="0">
                <a:latin typeface="expressions of the soul" panose="02000603000000000000" pitchFamily="2" charset="0"/>
                <a:ea typeface="expressions of the soul" panose="02000603000000000000" pitchFamily="2" charset="0"/>
              </a:rPr>
              <a:t>&lt;&lt;Le </a:t>
            </a:r>
            <a:r>
              <a:rPr lang="it-IT" sz="2400" i="1" spc="300" dirty="0">
                <a:latin typeface="expressions of the soul" panose="02000603000000000000" pitchFamily="2" charset="0"/>
                <a:ea typeface="expressions of the soul" panose="02000603000000000000" pitchFamily="2" charset="0"/>
              </a:rPr>
              <a:t>evidenze scientifiche indirizzano verso una dieta ricca di fibre e povera di grassi, che includa vari tipi di frutta, verdura, cereali integrali e legumi, come migliore strategia per la prevenzione del cancro. Non sorprende quindi che i vegetariani, la cui dieta soddisfa naturalmente tali requisiti, si collochino ai livelli più bassi di rischio di cancro. I vegetariani hanno un fattore di rischio per cancro che è circa la metà di quello di coloro che consumano </a:t>
            </a:r>
            <a:r>
              <a:rPr lang="it-IT" sz="2400" i="1" spc="300" dirty="0" smtClean="0">
                <a:latin typeface="expressions of the soul" panose="02000603000000000000" pitchFamily="2" charset="0"/>
                <a:ea typeface="expressions of the soul" panose="02000603000000000000" pitchFamily="2" charset="0"/>
              </a:rPr>
              <a:t>carne</a:t>
            </a:r>
            <a:r>
              <a:rPr lang="it-IT" i="1" spc="300" dirty="0" smtClean="0">
                <a:latin typeface="expressions of the soul" panose="02000603000000000000" pitchFamily="2" charset="0"/>
                <a:ea typeface="expressions of the soul" panose="02000603000000000000" pitchFamily="2" charset="0"/>
              </a:rPr>
              <a:t>&gt;&gt;</a:t>
            </a:r>
          </a:p>
          <a:p>
            <a:endParaRPr lang="it-IT" sz="2000" i="1" spc="300" dirty="0" smtClean="0">
              <a:latin typeface="expressions of the soul" panose="02000603000000000000" pitchFamily="2" charset="0"/>
              <a:ea typeface="expressions of the soul" panose="02000603000000000000" pitchFamily="2" charset="0"/>
            </a:endParaRPr>
          </a:p>
          <a:p>
            <a:r>
              <a:rPr lang="it-IT" sz="2000" i="1" spc="300" dirty="0" smtClean="0">
                <a:latin typeface="expressions of the soul" panose="02000603000000000000" pitchFamily="2" charset="0"/>
                <a:ea typeface="expressions of the soul" panose="02000603000000000000" pitchFamily="2" charset="0"/>
              </a:rPr>
              <a:t>(R.L, Philips 1975</a:t>
            </a:r>
          </a:p>
          <a:p>
            <a:r>
              <a:rPr lang="en-US" sz="2000" i="1" dirty="0" smtClean="0">
                <a:latin typeface="expressions of the soul" panose="02000603000000000000" pitchFamily="2" charset="0"/>
                <a:ea typeface="expressions of the soul" panose="02000603000000000000" pitchFamily="2" charset="0"/>
              </a:rPr>
              <a:t>Role </a:t>
            </a:r>
            <a:r>
              <a:rPr lang="en-US" sz="2000" i="1" dirty="0">
                <a:latin typeface="expressions of the soul" panose="02000603000000000000" pitchFamily="2" charset="0"/>
                <a:ea typeface="expressions of the soul" panose="02000603000000000000" pitchFamily="2" charset="0"/>
              </a:rPr>
              <a:t>of life-style and dietary habits in risk of cancer among Seventh-day </a:t>
            </a:r>
            <a:r>
              <a:rPr lang="en-US" sz="2000" i="1" dirty="0" smtClean="0">
                <a:latin typeface="expressions of the soul" panose="02000603000000000000" pitchFamily="2" charset="0"/>
                <a:ea typeface="expressions of the soul" panose="02000603000000000000" pitchFamily="2" charset="0"/>
              </a:rPr>
              <a:t>Adventists)</a:t>
            </a:r>
            <a:endParaRPr lang="it-IT" sz="2000" i="1"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2296764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sp>
        <p:nvSpPr>
          <p:cNvPr id="6" name="Rettangolo 5"/>
          <p:cNvSpPr/>
          <p:nvPr/>
        </p:nvSpPr>
        <p:spPr>
          <a:xfrm>
            <a:off x="256145" y="260649"/>
            <a:ext cx="8492319" cy="707886"/>
          </a:xfrm>
          <a:prstGeom prst="rect">
            <a:avLst/>
          </a:prstGeom>
        </p:spPr>
        <p:txBody>
          <a:bodyPr wrap="square">
            <a:spAutoFit/>
          </a:bodyPr>
          <a:lstStyle/>
          <a:p>
            <a:pPr algn="ctr"/>
            <a:r>
              <a:rPr lang="it-IT" sz="4000" b="1" spc="300" dirty="0" smtClean="0">
                <a:latin typeface="expressions of the soul" panose="02000603000000000000" pitchFamily="2" charset="0"/>
                <a:ea typeface="expressions of the soul" panose="02000603000000000000" pitchFamily="2" charset="0"/>
              </a:rPr>
              <a:t>LA PIRAMIDE ALIMENTARE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VEGETALE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endParaRPr>
          </a:p>
        </p:txBody>
      </p:sp>
      <p:pic>
        <p:nvPicPr>
          <p:cNvPr id="1026" name="Picture 2" descr="http://mdwallpapers.com/gallery/wallpapers_23/vegan-pyramid-food-wallpapers-1680x1050.jpg"/>
          <p:cNvPicPr>
            <a:picLocks noChangeAspect="1" noChangeArrowheads="1"/>
          </p:cNvPicPr>
          <p:nvPr/>
        </p:nvPicPr>
        <p:blipFill rotWithShape="1">
          <a:blip r:embed="rId3">
            <a:extLst>
              <a:ext uri="{28A0092B-C50C-407E-A947-70E740481C1C}">
                <a14:useLocalDpi xmlns:a14="http://schemas.microsoft.com/office/drawing/2010/main" val="0"/>
              </a:ext>
            </a:extLst>
          </a:blip>
          <a:srcRect l="5720" t="2205" r="839" b="4591"/>
          <a:stretch/>
        </p:blipFill>
        <p:spPr bwMode="auto">
          <a:xfrm>
            <a:off x="179512" y="968535"/>
            <a:ext cx="8871100" cy="58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6734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4" name="CasellaDiTesto 3"/>
          <p:cNvSpPr txBox="1"/>
          <p:nvPr/>
        </p:nvSpPr>
        <p:spPr>
          <a:xfrm>
            <a:off x="186454" y="188640"/>
            <a:ext cx="8777018" cy="769441"/>
          </a:xfrm>
          <a:prstGeom prst="rect">
            <a:avLst/>
          </a:prstGeom>
          <a:noFill/>
        </p:spPr>
        <p:txBody>
          <a:bodyPr wrap="square" rtlCol="0">
            <a:spAutoFit/>
          </a:bodyPr>
          <a:lstStyle/>
          <a:p>
            <a:pPr algn="ctr"/>
            <a:r>
              <a:rPr lang="it-IT" sz="4400" b="1" dirty="0" smtClean="0">
                <a:latin typeface="expressions of the soul" panose="02000603000000000000" pitchFamily="2" charset="0"/>
                <a:ea typeface="expressions of the soul" panose="02000603000000000000" pitchFamily="2" charset="0"/>
              </a:rPr>
              <a:t>TABELLE </a:t>
            </a:r>
            <a:r>
              <a:rPr lang="it-IT" sz="4400" b="1" dirty="0" smtClean="0">
                <a:solidFill>
                  <a:schemeClr val="accent1">
                    <a:lumMod val="75000"/>
                  </a:schemeClr>
                </a:solidFill>
                <a:latin typeface="expressions of the soul" panose="02000603000000000000" pitchFamily="2" charset="0"/>
                <a:ea typeface="expressions of the soul" panose="02000603000000000000" pitchFamily="2" charset="0"/>
              </a:rPr>
              <a:t>ALIMENTARI</a:t>
            </a:r>
            <a:endParaRPr lang="it-IT" sz="4400" b="1" dirty="0">
              <a:solidFill>
                <a:schemeClr val="accent1">
                  <a:lumMod val="75000"/>
                </a:schemeClr>
              </a:solidFill>
              <a:latin typeface="expressions of the soul" panose="02000603000000000000" pitchFamily="2" charset="0"/>
              <a:ea typeface="expressions of the soul" panose="02000603000000000000" pitchFamily="2" charset="0"/>
            </a:endParaRPr>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96752"/>
            <a:ext cx="7776864" cy="5520445"/>
          </a:xfrm>
          <a:prstGeom prst="rect">
            <a:avLst/>
          </a:prstGeom>
        </p:spPr>
      </p:pic>
    </p:spTree>
    <p:extLst>
      <p:ext uri="{BB962C8B-B14F-4D97-AF65-F5344CB8AC3E}">
        <p14:creationId xmlns:p14="http://schemas.microsoft.com/office/powerpoint/2010/main" val="14219654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88640"/>
            <a:ext cx="6022766" cy="6426978"/>
          </a:xfrm>
          <a:prstGeom prst="rect">
            <a:avLst/>
          </a:prstGeom>
        </p:spPr>
      </p:pic>
    </p:spTree>
    <p:extLst>
      <p:ext uri="{BB962C8B-B14F-4D97-AF65-F5344CB8AC3E}">
        <p14:creationId xmlns:p14="http://schemas.microsoft.com/office/powerpoint/2010/main" val="3455485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16632"/>
            <a:ext cx="6480720" cy="6582606"/>
          </a:xfrm>
          <a:prstGeom prst="rect">
            <a:avLst/>
          </a:prstGeom>
        </p:spPr>
      </p:pic>
    </p:spTree>
    <p:extLst>
      <p:ext uri="{BB962C8B-B14F-4D97-AF65-F5344CB8AC3E}">
        <p14:creationId xmlns:p14="http://schemas.microsoft.com/office/powerpoint/2010/main" val="1526699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87005"/>
            <a:ext cx="4421013" cy="6749100"/>
          </a:xfrm>
          <a:prstGeom prst="rect">
            <a:avLst/>
          </a:prstGeom>
        </p:spPr>
      </p:pic>
    </p:spTree>
    <p:extLst>
      <p:ext uri="{BB962C8B-B14F-4D97-AF65-F5344CB8AC3E}">
        <p14:creationId xmlns:p14="http://schemas.microsoft.com/office/powerpoint/2010/main" val="38432434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2349122620"/>
              </p:ext>
            </p:extLst>
          </p:nvPr>
        </p:nvGraphicFramePr>
        <p:xfrm>
          <a:off x="1691680" y="116632"/>
          <a:ext cx="6096000" cy="655828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it-IT" dirty="0" smtClean="0"/>
                        <a:t>Proteine per 100g</a:t>
                      </a:r>
                      <a:r>
                        <a:rPr lang="it-IT" baseline="0" dirty="0" smtClean="0"/>
                        <a:t> di alimento</a:t>
                      </a:r>
                      <a:endParaRPr lang="it-IT" dirty="0"/>
                    </a:p>
                  </a:txBody>
                  <a:tcPr/>
                </a:tc>
                <a:tc hMerge="1">
                  <a:txBody>
                    <a:bodyPr/>
                    <a:lstStyle/>
                    <a:p>
                      <a:endParaRPr lang="it-IT" dirty="0"/>
                    </a:p>
                  </a:txBody>
                  <a:tcPr/>
                </a:tc>
              </a:tr>
              <a:tr h="370840">
                <a:tc>
                  <a:txBody>
                    <a:bodyPr/>
                    <a:lstStyle/>
                    <a:p>
                      <a:r>
                        <a:rPr lang="it-IT" sz="2300" dirty="0" smtClean="0"/>
                        <a:t>Soia</a:t>
                      </a:r>
                      <a:endParaRPr lang="it-IT" sz="2300" dirty="0"/>
                    </a:p>
                  </a:txBody>
                  <a:tcPr/>
                </a:tc>
                <a:tc>
                  <a:txBody>
                    <a:bodyPr/>
                    <a:lstStyle/>
                    <a:p>
                      <a:pPr algn="r"/>
                      <a:r>
                        <a:rPr lang="it-IT" sz="2300" dirty="0" smtClean="0"/>
                        <a:t>86,5</a:t>
                      </a:r>
                      <a:endParaRPr lang="it-IT" sz="2300" dirty="0"/>
                    </a:p>
                  </a:txBody>
                  <a:tcPr/>
                </a:tc>
              </a:tr>
              <a:tr h="370840">
                <a:tc>
                  <a:txBody>
                    <a:bodyPr/>
                    <a:lstStyle/>
                    <a:p>
                      <a:r>
                        <a:rPr lang="it-IT" sz="2300" dirty="0" smtClean="0"/>
                        <a:t>Uova</a:t>
                      </a:r>
                      <a:endParaRPr lang="it-IT" sz="2300" dirty="0"/>
                    </a:p>
                  </a:txBody>
                  <a:tcPr/>
                </a:tc>
                <a:tc>
                  <a:txBody>
                    <a:bodyPr/>
                    <a:lstStyle/>
                    <a:p>
                      <a:pPr algn="r"/>
                      <a:r>
                        <a:rPr lang="it-IT" sz="2300" dirty="0" smtClean="0"/>
                        <a:t>51,9</a:t>
                      </a:r>
                      <a:endParaRPr lang="it-IT" sz="2300" dirty="0"/>
                    </a:p>
                  </a:txBody>
                  <a:tcPr/>
                </a:tc>
              </a:tr>
              <a:tr h="370840">
                <a:tc>
                  <a:txBody>
                    <a:bodyPr/>
                    <a:lstStyle/>
                    <a:p>
                      <a:r>
                        <a:rPr lang="it-IT" sz="2300" dirty="0" smtClean="0"/>
                        <a:t>Parmigiano</a:t>
                      </a:r>
                      <a:endParaRPr lang="it-IT" sz="2300" dirty="0"/>
                    </a:p>
                  </a:txBody>
                  <a:tcPr/>
                </a:tc>
                <a:tc>
                  <a:txBody>
                    <a:bodyPr/>
                    <a:lstStyle/>
                    <a:p>
                      <a:pPr algn="r"/>
                      <a:r>
                        <a:rPr lang="it-IT" sz="2300" dirty="0" smtClean="0"/>
                        <a:t>33,5</a:t>
                      </a:r>
                      <a:endParaRPr lang="it-IT" sz="2300" dirty="0"/>
                    </a:p>
                  </a:txBody>
                  <a:tcPr/>
                </a:tc>
              </a:tr>
              <a:tr h="370840">
                <a:tc>
                  <a:txBody>
                    <a:bodyPr/>
                    <a:lstStyle/>
                    <a:p>
                      <a:r>
                        <a:rPr lang="it-IT" sz="2300" dirty="0" smtClean="0"/>
                        <a:t>Pollo</a:t>
                      </a:r>
                      <a:endParaRPr lang="it-IT" sz="2300" dirty="0"/>
                    </a:p>
                  </a:txBody>
                  <a:tcPr/>
                </a:tc>
                <a:tc>
                  <a:txBody>
                    <a:bodyPr/>
                    <a:lstStyle/>
                    <a:p>
                      <a:pPr algn="r"/>
                      <a:r>
                        <a:rPr lang="it-IT" sz="2300" dirty="0" smtClean="0"/>
                        <a:t>31,7</a:t>
                      </a:r>
                      <a:endParaRPr lang="it-IT" sz="2300" dirty="0"/>
                    </a:p>
                  </a:txBody>
                  <a:tcPr/>
                </a:tc>
              </a:tr>
              <a:tr h="370840">
                <a:tc>
                  <a:txBody>
                    <a:bodyPr/>
                    <a:lstStyle/>
                    <a:p>
                      <a:r>
                        <a:rPr lang="it-IT" sz="2300" dirty="0" smtClean="0"/>
                        <a:t>Pinoli</a:t>
                      </a:r>
                      <a:endParaRPr lang="it-IT" sz="2300" dirty="0"/>
                    </a:p>
                  </a:txBody>
                  <a:tcPr/>
                </a:tc>
                <a:tc>
                  <a:txBody>
                    <a:bodyPr/>
                    <a:lstStyle/>
                    <a:p>
                      <a:pPr algn="r"/>
                      <a:r>
                        <a:rPr lang="it-IT" sz="2300" dirty="0" smtClean="0"/>
                        <a:t>31,5</a:t>
                      </a:r>
                      <a:endParaRPr lang="it-IT" sz="2300" dirty="0"/>
                    </a:p>
                  </a:txBody>
                  <a:tcPr/>
                </a:tc>
              </a:tr>
              <a:tr h="370840">
                <a:tc>
                  <a:txBody>
                    <a:bodyPr/>
                    <a:lstStyle/>
                    <a:p>
                      <a:r>
                        <a:rPr lang="it-IT" sz="2300" dirty="0" smtClean="0"/>
                        <a:t>Agnello</a:t>
                      </a:r>
                      <a:endParaRPr lang="it-IT" sz="2300" dirty="0"/>
                    </a:p>
                  </a:txBody>
                  <a:tcPr/>
                </a:tc>
                <a:tc>
                  <a:txBody>
                    <a:bodyPr/>
                    <a:lstStyle/>
                    <a:p>
                      <a:pPr algn="r"/>
                      <a:r>
                        <a:rPr lang="it-IT" sz="2300" dirty="0" smtClean="0"/>
                        <a:t>28.7</a:t>
                      </a:r>
                      <a:endParaRPr lang="it-IT" sz="2300" dirty="0"/>
                    </a:p>
                  </a:txBody>
                  <a:tcPr/>
                </a:tc>
              </a:tr>
              <a:tr h="370840">
                <a:tc>
                  <a:txBody>
                    <a:bodyPr/>
                    <a:lstStyle/>
                    <a:p>
                      <a:r>
                        <a:rPr lang="it-IT" sz="2300" dirty="0" smtClean="0"/>
                        <a:t>Latte </a:t>
                      </a:r>
                      <a:endParaRPr lang="it-IT" sz="2300" dirty="0"/>
                    </a:p>
                  </a:txBody>
                  <a:tcPr/>
                </a:tc>
                <a:tc>
                  <a:txBody>
                    <a:bodyPr/>
                    <a:lstStyle/>
                    <a:p>
                      <a:pPr algn="r"/>
                      <a:r>
                        <a:rPr lang="it-IT" sz="2300" dirty="0" smtClean="0"/>
                        <a:t>28</a:t>
                      </a:r>
                      <a:endParaRPr lang="it-IT" sz="2300" dirty="0"/>
                    </a:p>
                  </a:txBody>
                  <a:tcPr/>
                </a:tc>
              </a:tr>
              <a:tr h="370840">
                <a:tc>
                  <a:txBody>
                    <a:bodyPr/>
                    <a:lstStyle/>
                    <a:p>
                      <a:r>
                        <a:rPr lang="it-IT" sz="2300" dirty="0" smtClean="0"/>
                        <a:t>Fave</a:t>
                      </a:r>
                      <a:endParaRPr lang="it-IT" sz="2300" dirty="0"/>
                    </a:p>
                  </a:txBody>
                  <a:tcPr/>
                </a:tc>
                <a:tc>
                  <a:txBody>
                    <a:bodyPr/>
                    <a:lstStyle/>
                    <a:p>
                      <a:pPr algn="r"/>
                      <a:r>
                        <a:rPr lang="it-IT" sz="2300" dirty="0" smtClean="0"/>
                        <a:t>27,2</a:t>
                      </a:r>
                      <a:endParaRPr lang="it-IT" sz="2300" dirty="0"/>
                    </a:p>
                  </a:txBody>
                  <a:tcPr/>
                </a:tc>
              </a:tr>
              <a:tr h="370840">
                <a:tc>
                  <a:txBody>
                    <a:bodyPr/>
                    <a:lstStyle/>
                    <a:p>
                      <a:r>
                        <a:rPr lang="it-IT" sz="2300" dirty="0" smtClean="0"/>
                        <a:t>Manzo</a:t>
                      </a:r>
                      <a:endParaRPr lang="it-IT" sz="2300" dirty="0"/>
                    </a:p>
                  </a:txBody>
                  <a:tcPr/>
                </a:tc>
                <a:tc>
                  <a:txBody>
                    <a:bodyPr/>
                    <a:lstStyle/>
                    <a:p>
                      <a:pPr algn="r"/>
                      <a:r>
                        <a:rPr lang="it-IT" sz="2300" dirty="0" smtClean="0"/>
                        <a:t>20,3</a:t>
                      </a:r>
                      <a:endParaRPr lang="it-IT" sz="2300" dirty="0"/>
                    </a:p>
                  </a:txBody>
                  <a:tcPr/>
                </a:tc>
              </a:tr>
              <a:tr h="370840">
                <a:tc>
                  <a:txBody>
                    <a:bodyPr/>
                    <a:lstStyle/>
                    <a:p>
                      <a:r>
                        <a:rPr lang="it-IT" sz="2300" dirty="0" smtClean="0"/>
                        <a:t>Maiale</a:t>
                      </a:r>
                      <a:endParaRPr lang="it-IT" sz="2300" dirty="0"/>
                    </a:p>
                  </a:txBody>
                  <a:tcPr/>
                </a:tc>
                <a:tc>
                  <a:txBody>
                    <a:bodyPr/>
                    <a:lstStyle/>
                    <a:p>
                      <a:pPr algn="r"/>
                      <a:r>
                        <a:rPr lang="it-IT" sz="2300" dirty="0" smtClean="0"/>
                        <a:t>19</a:t>
                      </a:r>
                      <a:endParaRPr lang="it-IT" sz="2300" dirty="0"/>
                    </a:p>
                  </a:txBody>
                  <a:tcPr/>
                </a:tc>
              </a:tr>
              <a:tr h="370840">
                <a:tc>
                  <a:txBody>
                    <a:bodyPr/>
                    <a:lstStyle/>
                    <a:p>
                      <a:r>
                        <a:rPr lang="it-IT" sz="2300" dirty="0" smtClean="0"/>
                        <a:t>Farro</a:t>
                      </a:r>
                      <a:endParaRPr lang="it-IT" sz="2300" dirty="0"/>
                    </a:p>
                  </a:txBody>
                  <a:tcPr/>
                </a:tc>
                <a:tc>
                  <a:txBody>
                    <a:bodyPr/>
                    <a:lstStyle/>
                    <a:p>
                      <a:pPr algn="r"/>
                      <a:r>
                        <a:rPr lang="it-IT" sz="2300" dirty="0" smtClean="0"/>
                        <a:t>15,1</a:t>
                      </a:r>
                      <a:endParaRPr lang="it-IT" sz="2300" dirty="0"/>
                    </a:p>
                  </a:txBody>
                  <a:tcPr/>
                </a:tc>
              </a:tr>
              <a:tr h="370840">
                <a:tc>
                  <a:txBody>
                    <a:bodyPr/>
                    <a:lstStyle/>
                    <a:p>
                      <a:r>
                        <a:rPr lang="it-IT" sz="2300" dirty="0" smtClean="0"/>
                        <a:t>Farina di</a:t>
                      </a:r>
                      <a:r>
                        <a:rPr lang="it-IT" sz="2300" baseline="0" dirty="0" smtClean="0"/>
                        <a:t> avena</a:t>
                      </a:r>
                      <a:endParaRPr lang="it-IT" sz="2300" dirty="0"/>
                    </a:p>
                  </a:txBody>
                  <a:tcPr/>
                </a:tc>
                <a:tc>
                  <a:txBody>
                    <a:bodyPr/>
                    <a:lstStyle/>
                    <a:p>
                      <a:pPr algn="r"/>
                      <a:r>
                        <a:rPr lang="it-IT" sz="2300" dirty="0" smtClean="0"/>
                        <a:t>12,6</a:t>
                      </a:r>
                      <a:endParaRPr lang="it-IT" sz="2300" dirty="0"/>
                    </a:p>
                  </a:txBody>
                  <a:tcPr/>
                </a:tc>
              </a:tr>
              <a:tr h="370840">
                <a:tc>
                  <a:txBody>
                    <a:bodyPr/>
                    <a:lstStyle/>
                    <a:p>
                      <a:r>
                        <a:rPr lang="it-IT" sz="2300" dirty="0" smtClean="0"/>
                        <a:t>Noci</a:t>
                      </a:r>
                      <a:endParaRPr lang="it-IT" sz="2300" dirty="0"/>
                    </a:p>
                  </a:txBody>
                  <a:tcPr/>
                </a:tc>
                <a:tc>
                  <a:txBody>
                    <a:bodyPr/>
                    <a:lstStyle/>
                    <a:p>
                      <a:pPr algn="r"/>
                      <a:r>
                        <a:rPr lang="it-IT" sz="2300" dirty="0" smtClean="0"/>
                        <a:t>10</a:t>
                      </a:r>
                      <a:endParaRPr lang="it-IT" sz="2300" dirty="0"/>
                    </a:p>
                  </a:txBody>
                  <a:tcPr/>
                </a:tc>
              </a:tr>
              <a:tr h="370840">
                <a:tc>
                  <a:txBody>
                    <a:bodyPr/>
                    <a:lstStyle/>
                    <a:p>
                      <a:r>
                        <a:rPr lang="it-IT" sz="2300" dirty="0" smtClean="0"/>
                        <a:t>Pane</a:t>
                      </a:r>
                      <a:endParaRPr lang="it-IT" sz="2300" dirty="0"/>
                    </a:p>
                  </a:txBody>
                  <a:tcPr/>
                </a:tc>
                <a:tc>
                  <a:txBody>
                    <a:bodyPr/>
                    <a:lstStyle/>
                    <a:p>
                      <a:pPr algn="r"/>
                      <a:r>
                        <a:rPr lang="it-IT" sz="2300" dirty="0" smtClean="0"/>
                        <a:t>8</a:t>
                      </a:r>
                      <a:endParaRPr lang="it-IT" sz="2300" dirty="0"/>
                    </a:p>
                  </a:txBody>
                  <a:tcPr/>
                </a:tc>
              </a:tr>
            </a:tbl>
          </a:graphicData>
        </a:graphic>
      </p:graphicFrame>
    </p:spTree>
    <p:extLst>
      <p:ext uri="{BB962C8B-B14F-4D97-AF65-F5344CB8AC3E}">
        <p14:creationId xmlns:p14="http://schemas.microsoft.com/office/powerpoint/2010/main" val="2143132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latin typeface="expressions of the soul" panose="02000603000000000000" pitchFamily="2" charset="0"/>
              <a:ea typeface="expressions of the soul" panose="02000603000000000000" pitchFamily="2" charset="0"/>
            </a:endParaRPr>
          </a:p>
          <a:p>
            <a:endParaRPr lang="it-IT" sz="2000" spc="300" dirty="0" smtClean="0">
              <a:latin typeface="expressions of the soul" panose="02000603000000000000" pitchFamily="2" charset="0"/>
              <a:ea typeface="expressions of the soul" panose="02000603000000000000" pitchFamily="2" charset="0"/>
            </a:endParaRPr>
          </a:p>
          <a:p>
            <a:endParaRPr lang="it-IT" sz="2800" dirty="0">
              <a:latin typeface="expressions of the soul" panose="02000603000000000000" pitchFamily="2" charset="0"/>
              <a:ea typeface="expressions of the soul" panose="02000603000000000000" pitchFamily="2" charset="0"/>
            </a:endParaRPr>
          </a:p>
        </p:txBody>
      </p:sp>
      <p:sp>
        <p:nvSpPr>
          <p:cNvPr id="7" name="CasellaDiTesto 6"/>
          <p:cNvSpPr txBox="1"/>
          <p:nvPr/>
        </p:nvSpPr>
        <p:spPr>
          <a:xfrm>
            <a:off x="183121" y="175861"/>
            <a:ext cx="8780351" cy="3108543"/>
          </a:xfrm>
          <a:prstGeom prst="rect">
            <a:avLst/>
          </a:prstGeom>
          <a:noFill/>
        </p:spPr>
        <p:txBody>
          <a:bodyPr wrap="square" rtlCol="0">
            <a:spAutoFit/>
          </a:bodyPr>
          <a:lstStyle/>
          <a:p>
            <a:r>
              <a:rPr lang="it-IT" sz="2800" dirty="0">
                <a:latin typeface="expressions of the soul" panose="02000603000000000000" pitchFamily="2" charset="0"/>
                <a:ea typeface="expressions of the soul" panose="02000603000000000000" pitchFamily="2" charset="0"/>
              </a:rPr>
              <a:t>Nella dieta occidentale tradizionale, la persona media consuma circa il </a:t>
            </a:r>
            <a:r>
              <a:rPr lang="it-IT" sz="2800" u="sng" dirty="0">
                <a:latin typeface="expressions of the soul" panose="02000603000000000000" pitchFamily="2" charset="0"/>
                <a:ea typeface="expressions of the soul" panose="02000603000000000000" pitchFamily="2" charset="0"/>
              </a:rPr>
              <a:t>doppio delle proteine</a:t>
            </a:r>
            <a:r>
              <a:rPr lang="it-IT" sz="2800" dirty="0">
                <a:latin typeface="expressions of the soul" panose="02000603000000000000" pitchFamily="2" charset="0"/>
                <a:ea typeface="expressions of the soul" panose="02000603000000000000" pitchFamily="2" charset="0"/>
              </a:rPr>
              <a:t> richieste dal proprio organismo. La dose giornaliera raccomandata (RDA, </a:t>
            </a:r>
            <a:r>
              <a:rPr lang="it-IT" sz="2800" dirty="0" err="1">
                <a:latin typeface="expressions of the soul" panose="02000603000000000000" pitchFamily="2" charset="0"/>
                <a:ea typeface="expressions of the soul" panose="02000603000000000000" pitchFamily="2" charset="0"/>
              </a:rPr>
              <a:t>Recommended</a:t>
            </a:r>
            <a:r>
              <a:rPr lang="it-IT" sz="2800" dirty="0">
                <a:latin typeface="expressions of the soul" panose="02000603000000000000" pitchFamily="2" charset="0"/>
                <a:ea typeface="expressions of the soul" panose="02000603000000000000" pitchFamily="2" charset="0"/>
              </a:rPr>
              <a:t> </a:t>
            </a:r>
            <a:r>
              <a:rPr lang="it-IT" sz="2800" dirty="0" err="1">
                <a:latin typeface="expressions of the soul" panose="02000603000000000000" pitchFamily="2" charset="0"/>
                <a:ea typeface="expressions of the soul" panose="02000603000000000000" pitchFamily="2" charset="0"/>
              </a:rPr>
              <a:t>Dietary</a:t>
            </a:r>
            <a:r>
              <a:rPr lang="it-IT" sz="2800" dirty="0">
                <a:latin typeface="expressions of the soul" panose="02000603000000000000" pitchFamily="2" charset="0"/>
                <a:ea typeface="expressions of the soul" panose="02000603000000000000" pitchFamily="2" charset="0"/>
              </a:rPr>
              <a:t> </a:t>
            </a:r>
            <a:r>
              <a:rPr lang="it-IT" sz="2800" dirty="0" err="1">
                <a:latin typeface="expressions of the soul" panose="02000603000000000000" pitchFamily="2" charset="0"/>
                <a:ea typeface="expressions of the soul" panose="02000603000000000000" pitchFamily="2" charset="0"/>
              </a:rPr>
              <a:t>Allowance</a:t>
            </a:r>
            <a:r>
              <a:rPr lang="it-IT" sz="2800" dirty="0">
                <a:latin typeface="expressions of the soul" panose="02000603000000000000" pitchFamily="2" charset="0"/>
                <a:ea typeface="expressions of the soul" panose="02000603000000000000" pitchFamily="2" charset="0"/>
              </a:rPr>
              <a:t>) di proteine per un adulto medio sedentario è solamente di 0.8 grammi per Kg di peso corporeo</a:t>
            </a:r>
            <a:r>
              <a:rPr lang="it-IT" sz="2800" dirty="0" smtClean="0">
                <a:latin typeface="expressions of the soul" panose="02000603000000000000" pitchFamily="2" charset="0"/>
                <a:ea typeface="expressions of the soul" panose="02000603000000000000" pitchFamily="2" charset="0"/>
              </a:rPr>
              <a:t>.</a:t>
            </a:r>
          </a:p>
          <a:p>
            <a:r>
              <a:rPr lang="it-IT" sz="2800" dirty="0" smtClean="0">
                <a:latin typeface="expressions of the soul" panose="02000603000000000000" pitchFamily="2" charset="0"/>
                <a:ea typeface="expressions of the soul" panose="02000603000000000000" pitchFamily="2" charset="0"/>
              </a:rPr>
              <a:t>Quindi </a:t>
            </a:r>
            <a:r>
              <a:rPr lang="it-IT" sz="2800" dirty="0">
                <a:latin typeface="expressions of the soul" panose="02000603000000000000" pitchFamily="2" charset="0"/>
                <a:ea typeface="expressions of the soul" panose="02000603000000000000" pitchFamily="2" charset="0"/>
              </a:rPr>
              <a:t>una dieta ricca di proteine animali può portare a: </a:t>
            </a:r>
            <a:r>
              <a:rPr lang="it-IT" sz="2800" b="1" dirty="0">
                <a:latin typeface="expressions of the soul" panose="02000603000000000000" pitchFamily="2" charset="0"/>
                <a:ea typeface="expressions of the soul" panose="02000603000000000000" pitchFamily="2" charset="0"/>
              </a:rPr>
              <a:t>Osteoporosi</a:t>
            </a:r>
            <a:r>
              <a:rPr lang="it-IT" sz="2800" dirty="0">
                <a:latin typeface="expressions of the soul" panose="02000603000000000000" pitchFamily="2" charset="0"/>
                <a:ea typeface="expressions of the soul" panose="02000603000000000000" pitchFamily="2" charset="0"/>
              </a:rPr>
              <a:t>, </a:t>
            </a:r>
            <a:r>
              <a:rPr lang="it-IT" sz="2800" b="1" dirty="0">
                <a:latin typeface="expressions of the soul" panose="02000603000000000000" pitchFamily="2" charset="0"/>
                <a:ea typeface="expressions of the soul" panose="02000603000000000000" pitchFamily="2" charset="0"/>
              </a:rPr>
              <a:t>Cancro</a:t>
            </a:r>
            <a:r>
              <a:rPr lang="it-IT" sz="2800" dirty="0">
                <a:latin typeface="expressions of the soul" panose="02000603000000000000" pitchFamily="2" charset="0"/>
                <a:ea typeface="expressions of the soul" panose="02000603000000000000" pitchFamily="2" charset="0"/>
              </a:rPr>
              <a:t>, </a:t>
            </a:r>
            <a:r>
              <a:rPr lang="it-IT" sz="2800" b="1" dirty="0">
                <a:latin typeface="expressions of the soul" panose="02000603000000000000" pitchFamily="2" charset="0"/>
                <a:ea typeface="expressions of the soul" panose="02000603000000000000" pitchFamily="2" charset="0"/>
              </a:rPr>
              <a:t>Patologie renali</a:t>
            </a:r>
            <a:r>
              <a:rPr lang="it-IT" sz="2800" dirty="0">
                <a:latin typeface="expressions of the soul" panose="02000603000000000000" pitchFamily="2" charset="0"/>
                <a:ea typeface="expressions of the soul" panose="02000603000000000000" pitchFamily="2" charset="0"/>
              </a:rPr>
              <a:t>, </a:t>
            </a:r>
            <a:r>
              <a:rPr lang="it-IT" sz="2800" b="1" dirty="0">
                <a:latin typeface="expressions of the soul" panose="02000603000000000000" pitchFamily="2" charset="0"/>
                <a:ea typeface="expressions of the soul" panose="02000603000000000000" pitchFamily="2" charset="0"/>
              </a:rPr>
              <a:t>Patologie cardiovascolari </a:t>
            </a:r>
            <a:r>
              <a:rPr lang="it-IT" sz="2800" b="1" dirty="0" err="1" smtClean="0">
                <a:latin typeface="expressions of the soul" panose="02000603000000000000" pitchFamily="2" charset="0"/>
                <a:ea typeface="expressions of the soul" panose="02000603000000000000" pitchFamily="2" charset="0"/>
              </a:rPr>
              <a:t>ecc</a:t>
            </a:r>
            <a:r>
              <a:rPr lang="it-IT" sz="2800" b="1" dirty="0" smtClean="0">
                <a:latin typeface="expressions of the soul" panose="02000603000000000000" pitchFamily="2" charset="0"/>
                <a:ea typeface="expressions of the soul" panose="02000603000000000000" pitchFamily="2" charset="0"/>
              </a:rPr>
              <a:t>…</a:t>
            </a:r>
            <a:endParaRPr lang="it-IT" sz="2800" dirty="0">
              <a:latin typeface="expressions of the soul" panose="02000603000000000000" pitchFamily="2" charset="0"/>
              <a:ea typeface="expressions of the soul" panose="02000603000000000000" pitchFamily="2"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599" y="3284404"/>
            <a:ext cx="5976664" cy="3397432"/>
          </a:xfrm>
          <a:prstGeom prst="rect">
            <a:avLst/>
          </a:prstGeom>
        </p:spPr>
      </p:pic>
    </p:spTree>
    <p:extLst>
      <p:ext uri="{BB962C8B-B14F-4D97-AF65-F5344CB8AC3E}">
        <p14:creationId xmlns:p14="http://schemas.microsoft.com/office/powerpoint/2010/main" val="30303828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ttangolo 6"/>
          <p:cNvSpPr/>
          <p:nvPr/>
        </p:nvSpPr>
        <p:spPr>
          <a:xfrm>
            <a:off x="179512" y="188640"/>
            <a:ext cx="8784468" cy="6463308"/>
          </a:xfrm>
          <a:prstGeom prst="rect">
            <a:avLst/>
          </a:prstGeom>
        </p:spPr>
        <p:txBody>
          <a:bodyPr wrap="square">
            <a:spAutoFit/>
          </a:bodyPr>
          <a:lstStyle/>
          <a:p>
            <a:r>
              <a:rPr lang="it-IT" sz="2300" spc="300" dirty="0" smtClean="0">
                <a:solidFill>
                  <a:prstClr val="black"/>
                </a:solidFill>
                <a:latin typeface="expressions of the soul" panose="02000603000000000000" pitchFamily="2" charset="0"/>
                <a:ea typeface="expressions of the soul" panose="02000603000000000000" pitchFamily="2" charset="0"/>
              </a:rPr>
              <a:t>1. Quadro generale sulla situazione del primo mondo:</a:t>
            </a:r>
          </a:p>
          <a:p>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1.1  Chi sono i cittadini dimezzati</a:t>
            </a:r>
            <a:b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b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1.2 Come è definibile la nostra società</a:t>
            </a:r>
          </a:p>
          <a:p>
            <a:endParaRPr lang="it-IT" sz="2300" b="1" spc="300" dirty="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spc="300" dirty="0" smtClean="0">
                <a:solidFill>
                  <a:prstClr val="black"/>
                </a:solidFill>
                <a:latin typeface="expressions of the soul" panose="02000603000000000000" pitchFamily="2" charset="0"/>
                <a:ea typeface="expressions of the soul" panose="02000603000000000000" pitchFamily="2" charset="0"/>
              </a:rPr>
              <a:t>2. Lo sfruttamento delle risorse e del territorio</a:t>
            </a:r>
            <a:endParaRPr lang="it-IT" sz="2300" spc="300" dirty="0">
              <a:solidFill>
                <a:prstClr val="black"/>
              </a:solidFill>
              <a:latin typeface="expressions of the soul" panose="02000603000000000000" pitchFamily="2" charset="0"/>
              <a:ea typeface="expressions of the soul" panose="02000603000000000000" pitchFamily="2" charset="0"/>
            </a:endParaRP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2.1  Introduzione: la situazione del pianeta</a:t>
            </a:r>
          </a:p>
          <a:p>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2.2 Delocalizzazione per massimizzare lo sfruttamento</a:t>
            </a: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2.3 Principali fonti di inquinamento</a:t>
            </a:r>
          </a:p>
          <a:p>
            <a:endPar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spc="300" dirty="0" smtClean="0">
                <a:solidFill>
                  <a:prstClr val="black"/>
                </a:solidFill>
                <a:latin typeface="expressions of the soul" panose="02000603000000000000" pitchFamily="2" charset="0"/>
                <a:ea typeface="expressions of the soul" panose="02000603000000000000" pitchFamily="2" charset="0"/>
              </a:rPr>
              <a:t>3. Consumismo alimentare</a:t>
            </a:r>
          </a:p>
          <a:p>
            <a:r>
              <a:rPr lang="it-IT" sz="2300" spc="300" dirty="0">
                <a:solidFill>
                  <a:prstClr val="black"/>
                </a:solidFill>
                <a:latin typeface="expressions of the soul" panose="02000603000000000000" pitchFamily="2" charset="0"/>
                <a:ea typeface="expressions of the soul" panose="02000603000000000000" pitchFamily="2" charset="0"/>
              </a:rPr>
              <a:t> </a:t>
            </a:r>
            <a:r>
              <a:rPr lang="it-IT" sz="2300" spc="300" dirty="0" smtClean="0">
                <a:solidFill>
                  <a:prstClr val="black"/>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3.1  Sprechi e rischio di estinzione</a:t>
            </a: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3.2 Nazioni grasse e nazioni magre</a:t>
            </a:r>
          </a:p>
          <a:p>
            <a:endParaRPr lang="it-IT" sz="2300" spc="300" dirty="0">
              <a:solidFill>
                <a:prstClr val="black"/>
              </a:solidFill>
              <a:latin typeface="expressions of the soul" panose="02000603000000000000" pitchFamily="2" charset="0"/>
              <a:ea typeface="expressions of the soul" panose="02000603000000000000" pitchFamily="2" charset="0"/>
            </a:endParaRPr>
          </a:p>
          <a:p>
            <a:r>
              <a:rPr lang="it-IT" sz="2300" spc="300" dirty="0" smtClean="0">
                <a:solidFill>
                  <a:prstClr val="black"/>
                </a:solidFill>
                <a:latin typeface="expressions of the soul" panose="02000603000000000000" pitchFamily="2" charset="0"/>
                <a:ea typeface="expressions of the soul" panose="02000603000000000000" pitchFamily="2" charset="0"/>
              </a:rPr>
              <a:t>4. I danni alla salute dei prodotti di origine animale</a:t>
            </a:r>
            <a:endParaRPr lang="it-IT" sz="2300" spc="300" dirty="0">
              <a:solidFill>
                <a:prstClr val="black"/>
              </a:solidFill>
              <a:latin typeface="expressions of the soul" panose="02000603000000000000" pitchFamily="2" charset="0"/>
              <a:ea typeface="expressions of the soul" panose="02000603000000000000" pitchFamily="2" charset="0"/>
            </a:endParaRPr>
          </a:p>
          <a:p>
            <a:r>
              <a:rPr lang="it-IT" sz="2300" spc="300" dirty="0">
                <a:solidFill>
                  <a:prstClr val="black"/>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4.1  Analisi del contenuto</a:t>
            </a:r>
          </a:p>
          <a:p>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t>
            </a:r>
            <a:r>
              <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rPr>
              <a:t>   4.2 I benefici di una alimentazione vegetale</a:t>
            </a:r>
            <a: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t/>
            </a:r>
            <a:br>
              <a:rPr lang="it-IT" sz="2300" b="1" spc="300" dirty="0">
                <a:solidFill>
                  <a:srgbClr val="4F81BD">
                    <a:lumMod val="75000"/>
                  </a:srgbClr>
                </a:solidFill>
                <a:latin typeface="expressions of the soul" panose="02000603000000000000" pitchFamily="2" charset="0"/>
                <a:ea typeface="expressions of the soul" panose="02000603000000000000" pitchFamily="2" charset="0"/>
              </a:rPr>
            </a:br>
            <a:endParaRPr lang="it-IT" sz="2300" b="1" spc="300" dirty="0" smtClean="0">
              <a:solidFill>
                <a:srgbClr val="4F81BD">
                  <a:lumMod val="75000"/>
                </a:srgbClr>
              </a:solidFill>
              <a:latin typeface="expressions of the soul" panose="02000603000000000000" pitchFamily="2" charset="0"/>
              <a:ea typeface="expressions of the soul" panose="02000603000000000000" pitchFamily="2" charset="0"/>
            </a:endParaRPr>
          </a:p>
          <a:p>
            <a:r>
              <a:rPr lang="it-IT" sz="2300" b="1" spc="300" dirty="0" smtClean="0">
                <a:solidFill>
                  <a:prstClr val="black"/>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rPr>
              <a:t>5. Soluzioni e suggerimenti</a:t>
            </a:r>
            <a:endParaRPr lang="it-IT" sz="2300" b="1" spc="300" dirty="0" smtClean="0">
              <a:solidFill>
                <a:srgbClr val="4F81BD">
                  <a:lumMod val="75000"/>
                </a:srgbClr>
              </a:solidFill>
              <a:effectLst>
                <a:outerShdw blurRad="38100" dist="38100" dir="2700000" algn="tl">
                  <a:srgbClr val="000000">
                    <a:alpha val="43137"/>
                  </a:srgbClr>
                </a:outerShdw>
              </a:effectLst>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35574973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584775"/>
          </a:xfrm>
          <a:prstGeom prst="rect">
            <a:avLst/>
          </a:prstGeom>
        </p:spPr>
        <p:txBody>
          <a:bodyPr wrap="square">
            <a:spAutoFit/>
          </a:bodyPr>
          <a:lstStyle/>
          <a:p>
            <a:pPr algn="ctr"/>
            <a:r>
              <a:rPr lang="it-IT" sz="1600" b="1" dirty="0">
                <a:solidFill>
                  <a:prstClr val="black"/>
                </a:solidFill>
              </a:rPr>
              <a:t/>
            </a:r>
            <a:br>
              <a:rPr lang="it-IT" sz="1600" b="1" dirty="0">
                <a:solidFill>
                  <a:prstClr val="black"/>
                </a:solidFill>
              </a:rPr>
            </a:br>
            <a:endParaRPr lang="it-IT" sz="1600" b="1" dirty="0">
              <a:solidFill>
                <a:prstClr val="black"/>
              </a:solidFill>
            </a:endParaRPr>
          </a:p>
        </p:txBody>
      </p:sp>
      <p:sp>
        <p:nvSpPr>
          <p:cNvPr id="5" name="Rettangolo 4"/>
          <p:cNvSpPr/>
          <p:nvPr/>
        </p:nvSpPr>
        <p:spPr>
          <a:xfrm>
            <a:off x="256145" y="2357883"/>
            <a:ext cx="8977572" cy="830997"/>
          </a:xfrm>
          <a:prstGeom prst="rect">
            <a:avLst/>
          </a:prstGeom>
        </p:spPr>
        <p:txBody>
          <a:bodyPr wrap="square">
            <a:spAutoFit/>
          </a:bodyPr>
          <a:lstStyle/>
          <a:p>
            <a:endParaRPr lang="it-IT" sz="1600" spc="300" dirty="0" smtClean="0">
              <a:solidFill>
                <a:prstClr val="black"/>
              </a:solidFill>
              <a:ea typeface="expressions of the soul" panose="02000603000000000000" pitchFamily="2" charset="0"/>
            </a:endParaRPr>
          </a:p>
          <a:p>
            <a:endParaRPr lang="it-IT" sz="1600" spc="300" dirty="0" smtClean="0">
              <a:solidFill>
                <a:prstClr val="black"/>
              </a:solidFill>
              <a:ea typeface="expressions of the soul" panose="02000603000000000000" pitchFamily="2" charset="0"/>
            </a:endParaRPr>
          </a:p>
          <a:p>
            <a:endParaRPr lang="it-IT" sz="1600" dirty="0">
              <a:solidFill>
                <a:prstClr val="black"/>
              </a:solidFill>
              <a:ea typeface="expressions of the soul" panose="02000603000000000000" pitchFamily="2" charset="0"/>
            </a:endParaRPr>
          </a:p>
        </p:txBody>
      </p:sp>
      <p:sp>
        <p:nvSpPr>
          <p:cNvPr id="7" name="CasellaDiTesto 6"/>
          <p:cNvSpPr txBox="1"/>
          <p:nvPr/>
        </p:nvSpPr>
        <p:spPr>
          <a:xfrm>
            <a:off x="174370" y="1188332"/>
            <a:ext cx="8780351" cy="338554"/>
          </a:xfrm>
          <a:prstGeom prst="rect">
            <a:avLst/>
          </a:prstGeom>
          <a:noFill/>
        </p:spPr>
        <p:txBody>
          <a:bodyPr wrap="square" rtlCol="0">
            <a:spAutoFit/>
          </a:bodyPr>
          <a:lstStyle/>
          <a:p>
            <a:endParaRPr lang="it-IT" sz="1600" dirty="0">
              <a:solidFill>
                <a:prstClr val="black"/>
              </a:solidFill>
              <a:ea typeface="expressions of the soul" panose="02000603000000000000" pitchFamily="2" charset="0"/>
            </a:endParaRPr>
          </a:p>
        </p:txBody>
      </p:sp>
      <p:sp>
        <p:nvSpPr>
          <p:cNvPr id="6" name="Rectangle 1"/>
          <p:cNvSpPr>
            <a:spLocks noGrp="1" noChangeArrowheads="1"/>
          </p:cNvSpPr>
          <p:nvPr/>
        </p:nvSpPr>
        <p:spPr bwMode="auto">
          <a:xfrm>
            <a:off x="-35718" y="-119062"/>
            <a:ext cx="90709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a:lstStyle>
          <a:p>
            <a:pPr eaLnBrk="1">
              <a:lnSpc>
                <a:spcPct val="11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smtClean="0">
                <a:latin typeface="expressions of the soul" panose="02000603000000000000" pitchFamily="2" charset="0"/>
                <a:ea typeface="expressions of the soul" panose="02000603000000000000" pitchFamily="2" charset="0"/>
              </a:rPr>
              <a:t>SEGUI LE REGOLE DELLE </a:t>
            </a:r>
            <a:r>
              <a:rPr lang="it-IT" altLang="it-IT" dirty="0" smtClean="0">
                <a:solidFill>
                  <a:srgbClr val="4F81BD">
                    <a:lumMod val="75000"/>
                  </a:srgbClr>
                </a:solidFill>
                <a:latin typeface="expressions of the soul" panose="02000603000000000000" pitchFamily="2" charset="0"/>
                <a:ea typeface="expressions of the soul" panose="02000603000000000000" pitchFamily="2" charset="0"/>
              </a:rPr>
              <a:t>4 R</a:t>
            </a:r>
          </a:p>
        </p:txBody>
      </p:sp>
      <p:sp>
        <p:nvSpPr>
          <p:cNvPr id="9" name="Text Box 3"/>
          <p:cNvSpPr txBox="1">
            <a:spLocks noChangeArrowheads="1"/>
          </p:cNvSpPr>
          <p:nvPr/>
        </p:nvSpPr>
        <p:spPr bwMode="auto">
          <a:xfrm>
            <a:off x="467544" y="1019176"/>
            <a:ext cx="2339975"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72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sz="1600" dirty="0">
                <a:solidFill>
                  <a:srgbClr val="000000"/>
                </a:solidFill>
                <a:latin typeface="+mn-lt"/>
                <a:ea typeface="expressions of the soul" panose="02000603000000000000" pitchFamily="2" charset="0"/>
              </a:rPr>
              <a:t>1. </a:t>
            </a:r>
            <a:r>
              <a:rPr lang="it-IT" altLang="it-IT" sz="1600" b="1" dirty="0">
                <a:solidFill>
                  <a:srgbClr val="000000"/>
                </a:solidFill>
                <a:latin typeface="+mn-lt"/>
                <a:ea typeface="expressions of the soul" panose="02000603000000000000" pitchFamily="2" charset="0"/>
              </a:rPr>
              <a:t>RIDUZIONE</a:t>
            </a:r>
          </a:p>
          <a:p>
            <a:pPr eaLnBrk="1"/>
            <a:r>
              <a:rPr lang="it-IT" altLang="it-IT" sz="1600" b="1" dirty="0" smtClean="0">
                <a:solidFill>
                  <a:srgbClr val="000000"/>
                </a:solidFill>
                <a:latin typeface="+mn-lt"/>
                <a:ea typeface="expressions of the soul" panose="02000603000000000000" pitchFamily="2" charset="0"/>
              </a:rPr>
              <a:t>Produrre </a:t>
            </a:r>
            <a:r>
              <a:rPr lang="it-IT" altLang="it-IT" sz="1600" b="1" dirty="0">
                <a:solidFill>
                  <a:srgbClr val="000000"/>
                </a:solidFill>
                <a:latin typeface="+mn-lt"/>
                <a:ea typeface="expressions of the soul" panose="02000603000000000000" pitchFamily="2" charset="0"/>
              </a:rPr>
              <a:t>meno rifiuto</a:t>
            </a:r>
          </a:p>
          <a:p>
            <a:pPr eaLnBrk="1"/>
            <a:r>
              <a:rPr lang="it-IT" altLang="it-IT" sz="1600" dirty="0" smtClean="0">
                <a:solidFill>
                  <a:srgbClr val="000000"/>
                </a:solidFill>
                <a:latin typeface="+mn-lt"/>
                <a:ea typeface="expressions of the soul" panose="02000603000000000000" pitchFamily="2" charset="0"/>
              </a:rPr>
              <a:t>COME</a:t>
            </a:r>
            <a:r>
              <a:rPr lang="it-IT" altLang="it-IT" sz="1600" dirty="0">
                <a:solidFill>
                  <a:srgbClr val="000000"/>
                </a:solidFill>
                <a:latin typeface="+mn-lt"/>
                <a:ea typeface="expressions of the soul" panose="02000603000000000000" pitchFamily="2" charset="0"/>
              </a:rPr>
              <a:t>?</a:t>
            </a:r>
          </a:p>
          <a:p>
            <a:pPr eaLnBrk="1"/>
            <a:r>
              <a:rPr lang="it-IT" altLang="it-IT" sz="1600" dirty="0" smtClean="0">
                <a:solidFill>
                  <a:srgbClr val="000000"/>
                </a:solidFill>
                <a:latin typeface="+mn-lt"/>
                <a:ea typeface="expressions of the soul" panose="02000603000000000000" pitchFamily="2" charset="0"/>
              </a:rPr>
              <a:t>Scegliendo </a:t>
            </a:r>
            <a:r>
              <a:rPr lang="it-IT" altLang="it-IT" sz="1600" dirty="0">
                <a:solidFill>
                  <a:srgbClr val="000000"/>
                </a:solidFill>
                <a:latin typeface="+mn-lt"/>
                <a:ea typeface="expressions of the soul" panose="02000603000000000000" pitchFamily="2" charset="0"/>
              </a:rPr>
              <a:t>prodotti costituiti da minor materiale di imballaggio, portando da casa la borsa della spesa, servendosi di prodotti ricaricabili, ecc.</a:t>
            </a:r>
          </a:p>
        </p:txBody>
      </p:sp>
      <p:sp>
        <p:nvSpPr>
          <p:cNvPr id="10" name="Text Box 4"/>
          <p:cNvSpPr txBox="1">
            <a:spLocks noChangeArrowheads="1"/>
          </p:cNvSpPr>
          <p:nvPr/>
        </p:nvSpPr>
        <p:spPr bwMode="auto">
          <a:xfrm>
            <a:off x="4491142" y="1019176"/>
            <a:ext cx="25574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72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sz="1600" dirty="0">
                <a:solidFill>
                  <a:srgbClr val="000000"/>
                </a:solidFill>
                <a:latin typeface="+mn-lt"/>
                <a:ea typeface="expressions of the soul" panose="02000603000000000000" pitchFamily="2" charset="0"/>
              </a:rPr>
              <a:t>2. </a:t>
            </a:r>
            <a:r>
              <a:rPr lang="it-IT" altLang="it-IT" sz="1600" b="1" dirty="0">
                <a:solidFill>
                  <a:srgbClr val="000000"/>
                </a:solidFill>
                <a:latin typeface="+mn-lt"/>
                <a:ea typeface="expressions of the soul" panose="02000603000000000000" pitchFamily="2" charset="0"/>
              </a:rPr>
              <a:t>RIUTILIZZO</a:t>
            </a:r>
          </a:p>
          <a:p>
            <a:pPr eaLnBrk="1"/>
            <a:r>
              <a:rPr lang="it-IT" altLang="it-IT" sz="1600" b="1" dirty="0" smtClean="0">
                <a:solidFill>
                  <a:srgbClr val="000000"/>
                </a:solidFill>
                <a:latin typeface="+mn-lt"/>
                <a:ea typeface="expressions of the soul" panose="02000603000000000000" pitchFamily="2" charset="0"/>
              </a:rPr>
              <a:t>Utilizzare </a:t>
            </a:r>
            <a:r>
              <a:rPr lang="it-IT" altLang="it-IT" sz="1600" b="1" dirty="0">
                <a:solidFill>
                  <a:srgbClr val="000000"/>
                </a:solidFill>
                <a:latin typeface="+mn-lt"/>
                <a:ea typeface="expressions of the soul" panose="02000603000000000000" pitchFamily="2" charset="0"/>
              </a:rPr>
              <a:t>più volte una cosa prima di gettarla </a:t>
            </a:r>
            <a:r>
              <a:rPr lang="it-IT" altLang="it-IT" sz="1600" b="1" dirty="0" smtClean="0">
                <a:solidFill>
                  <a:srgbClr val="000000"/>
                </a:solidFill>
                <a:latin typeface="+mn-lt"/>
                <a:ea typeface="expressions of the soul" panose="02000603000000000000" pitchFamily="2" charset="0"/>
              </a:rPr>
              <a:t>via</a:t>
            </a:r>
          </a:p>
          <a:p>
            <a:pPr eaLnBrk="1"/>
            <a:r>
              <a:rPr lang="it-IT" altLang="it-IT" sz="1600" dirty="0" smtClean="0">
                <a:solidFill>
                  <a:srgbClr val="000000"/>
                </a:solidFill>
                <a:latin typeface="+mn-lt"/>
                <a:ea typeface="expressions of the soul" panose="02000603000000000000" pitchFamily="2" charset="0"/>
              </a:rPr>
              <a:t>COME</a:t>
            </a:r>
            <a:r>
              <a:rPr lang="it-IT" altLang="it-IT" sz="1600" dirty="0">
                <a:solidFill>
                  <a:srgbClr val="000000"/>
                </a:solidFill>
                <a:latin typeface="+mn-lt"/>
                <a:ea typeface="expressions of the soul" panose="02000603000000000000" pitchFamily="2" charset="0"/>
              </a:rPr>
              <a:t>?</a:t>
            </a:r>
          </a:p>
          <a:p>
            <a:pPr eaLnBrk="1"/>
            <a:r>
              <a:rPr lang="it-IT" altLang="it-IT" sz="1600" dirty="0" smtClean="0">
                <a:solidFill>
                  <a:srgbClr val="000000"/>
                </a:solidFill>
                <a:latin typeface="+mn-lt"/>
                <a:ea typeface="expressions of the soul" panose="02000603000000000000" pitchFamily="2" charset="0"/>
              </a:rPr>
              <a:t>Usando </a:t>
            </a:r>
            <a:r>
              <a:rPr lang="it-IT" altLang="it-IT" sz="1600" dirty="0">
                <a:solidFill>
                  <a:srgbClr val="000000"/>
                </a:solidFill>
                <a:latin typeface="+mn-lt"/>
                <a:ea typeface="expressions of the soul" panose="02000603000000000000" pitchFamily="2" charset="0"/>
              </a:rPr>
              <a:t>contenitori con vuoto a rendere, recuperando certi tipi di imballaggi, trovando nuovi usi, ecc.</a:t>
            </a:r>
          </a:p>
        </p:txBody>
      </p:sp>
      <p:sp>
        <p:nvSpPr>
          <p:cNvPr id="11" name="Text Box 5"/>
          <p:cNvSpPr txBox="1">
            <a:spLocks noChangeArrowheads="1"/>
          </p:cNvSpPr>
          <p:nvPr/>
        </p:nvSpPr>
        <p:spPr bwMode="auto">
          <a:xfrm>
            <a:off x="4574434" y="3722852"/>
            <a:ext cx="2301821"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72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sz="1600" dirty="0">
                <a:solidFill>
                  <a:srgbClr val="000000"/>
                </a:solidFill>
                <a:latin typeface="+mn-lt"/>
                <a:ea typeface="expressions of the soul" panose="02000603000000000000" pitchFamily="2" charset="0"/>
              </a:rPr>
              <a:t>3. </a:t>
            </a:r>
            <a:r>
              <a:rPr lang="it-IT" altLang="it-IT" sz="1600" b="1" dirty="0">
                <a:solidFill>
                  <a:srgbClr val="000000"/>
                </a:solidFill>
                <a:latin typeface="+mn-lt"/>
                <a:ea typeface="expressions of the soul" panose="02000603000000000000" pitchFamily="2" charset="0"/>
              </a:rPr>
              <a:t>RICICLO</a:t>
            </a:r>
          </a:p>
          <a:p>
            <a:pPr eaLnBrk="1"/>
            <a:r>
              <a:rPr lang="it-IT" altLang="it-IT" sz="1600" b="1" dirty="0" smtClean="0">
                <a:solidFill>
                  <a:srgbClr val="000000"/>
                </a:solidFill>
                <a:latin typeface="+mn-lt"/>
                <a:ea typeface="expressions of the soul" panose="02000603000000000000" pitchFamily="2" charset="0"/>
              </a:rPr>
              <a:t>Trasformare </a:t>
            </a:r>
            <a:r>
              <a:rPr lang="it-IT" altLang="it-IT" sz="1600" b="1" dirty="0">
                <a:solidFill>
                  <a:srgbClr val="000000"/>
                </a:solidFill>
                <a:latin typeface="+mn-lt"/>
                <a:ea typeface="expressions of the soul" panose="02000603000000000000" pitchFamily="2" charset="0"/>
              </a:rPr>
              <a:t>nuovamente il materiale</a:t>
            </a:r>
          </a:p>
          <a:p>
            <a:pPr eaLnBrk="1"/>
            <a:r>
              <a:rPr lang="it-IT" altLang="it-IT" sz="1600" dirty="0" smtClean="0">
                <a:solidFill>
                  <a:srgbClr val="000000"/>
                </a:solidFill>
                <a:latin typeface="+mn-lt"/>
                <a:ea typeface="expressions of the soul" panose="02000603000000000000" pitchFamily="2" charset="0"/>
              </a:rPr>
              <a:t>COME</a:t>
            </a:r>
            <a:r>
              <a:rPr lang="it-IT" altLang="it-IT" sz="1600" dirty="0">
                <a:solidFill>
                  <a:srgbClr val="000000"/>
                </a:solidFill>
                <a:latin typeface="+mn-lt"/>
                <a:ea typeface="expressions of the soul" panose="02000603000000000000" pitchFamily="2" charset="0"/>
              </a:rPr>
              <a:t>?</a:t>
            </a:r>
          </a:p>
          <a:p>
            <a:pPr eaLnBrk="1"/>
            <a:r>
              <a:rPr lang="it-IT" altLang="it-IT" sz="1600" dirty="0" smtClean="0">
                <a:solidFill>
                  <a:srgbClr val="000000"/>
                </a:solidFill>
                <a:latin typeface="+mn-lt"/>
                <a:ea typeface="expressions of the soul" panose="02000603000000000000" pitchFamily="2" charset="0"/>
              </a:rPr>
              <a:t>Selezionando </a:t>
            </a:r>
            <a:r>
              <a:rPr lang="it-IT" altLang="it-IT" sz="1600" dirty="0">
                <a:solidFill>
                  <a:srgbClr val="000000"/>
                </a:solidFill>
                <a:latin typeface="+mn-lt"/>
                <a:ea typeface="expressions of the soul" panose="02000603000000000000" pitchFamily="2" charset="0"/>
              </a:rPr>
              <a:t>i rifiuti, adottando la raccolta differenziata, informandoci, ecc.</a:t>
            </a:r>
          </a:p>
        </p:txBody>
      </p:sp>
      <p:sp>
        <p:nvSpPr>
          <p:cNvPr id="12" name="Text Box 6"/>
          <p:cNvSpPr txBox="1">
            <a:spLocks noChangeArrowheads="1"/>
          </p:cNvSpPr>
          <p:nvPr/>
        </p:nvSpPr>
        <p:spPr bwMode="auto">
          <a:xfrm>
            <a:off x="467544" y="3684588"/>
            <a:ext cx="24145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72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sz="1600" dirty="0">
                <a:solidFill>
                  <a:srgbClr val="000000"/>
                </a:solidFill>
                <a:latin typeface="+mn-lt"/>
                <a:ea typeface="expressions of the soul" panose="02000603000000000000" pitchFamily="2" charset="0"/>
              </a:rPr>
              <a:t>4. </a:t>
            </a:r>
            <a:r>
              <a:rPr lang="it-IT" altLang="it-IT" sz="1600" b="1" dirty="0">
                <a:solidFill>
                  <a:srgbClr val="000000"/>
                </a:solidFill>
                <a:latin typeface="+mn-lt"/>
                <a:ea typeface="expressions of the soul" panose="02000603000000000000" pitchFamily="2" charset="0"/>
              </a:rPr>
              <a:t>RECUPERO</a:t>
            </a:r>
          </a:p>
          <a:p>
            <a:pPr eaLnBrk="1"/>
            <a:r>
              <a:rPr lang="it-IT" altLang="it-IT" sz="1600" b="1" dirty="0" smtClean="0">
                <a:solidFill>
                  <a:srgbClr val="000000"/>
                </a:solidFill>
                <a:latin typeface="+mn-lt"/>
                <a:ea typeface="expressions of the soul" panose="02000603000000000000" pitchFamily="2" charset="0"/>
              </a:rPr>
              <a:t>Valorizzare </a:t>
            </a:r>
            <a:r>
              <a:rPr lang="it-IT" altLang="it-IT" sz="1600" b="1" dirty="0">
                <a:solidFill>
                  <a:srgbClr val="000000"/>
                </a:solidFill>
                <a:latin typeface="+mn-lt"/>
                <a:ea typeface="expressions of the soul" panose="02000603000000000000" pitchFamily="2" charset="0"/>
              </a:rPr>
              <a:t>il rifiuto come una risorsa per ricavare energia</a:t>
            </a:r>
          </a:p>
          <a:p>
            <a:pPr eaLnBrk="1"/>
            <a:r>
              <a:rPr lang="it-IT" altLang="it-IT" sz="1600" dirty="0" smtClean="0">
                <a:solidFill>
                  <a:srgbClr val="000000"/>
                </a:solidFill>
                <a:latin typeface="+mn-lt"/>
                <a:ea typeface="expressions of the soul" panose="02000603000000000000" pitchFamily="2" charset="0"/>
              </a:rPr>
              <a:t>COME</a:t>
            </a:r>
            <a:r>
              <a:rPr lang="it-IT" altLang="it-IT" sz="1600" dirty="0">
                <a:solidFill>
                  <a:srgbClr val="000000"/>
                </a:solidFill>
                <a:latin typeface="+mn-lt"/>
                <a:ea typeface="expressions of the soul" panose="02000603000000000000" pitchFamily="2" charset="0"/>
              </a:rPr>
              <a:t>?</a:t>
            </a:r>
          </a:p>
          <a:p>
            <a:pPr eaLnBrk="1"/>
            <a:r>
              <a:rPr lang="it-IT" altLang="it-IT" sz="1600" dirty="0" smtClean="0">
                <a:solidFill>
                  <a:srgbClr val="000000"/>
                </a:solidFill>
                <a:latin typeface="+mn-lt"/>
                <a:ea typeface="expressions of the soul" panose="02000603000000000000" pitchFamily="2" charset="0"/>
              </a:rPr>
              <a:t>Bruciando </a:t>
            </a:r>
            <a:r>
              <a:rPr lang="it-IT" altLang="it-IT" sz="1600" dirty="0">
                <a:solidFill>
                  <a:srgbClr val="000000"/>
                </a:solidFill>
                <a:latin typeface="+mn-lt"/>
                <a:ea typeface="expressions of the soul" panose="02000603000000000000" pitchFamily="2" charset="0"/>
              </a:rPr>
              <a:t>il legno nel caminetto per produrre calore, producendo oggetti completamente diversi da quelli di partenza, come giochi per i bimbi, ecc.</a:t>
            </a:r>
          </a:p>
        </p:txBody>
      </p:sp>
      <p:pic>
        <p:nvPicPr>
          <p:cNvPr id="1028" name="Picture 4" descr="Car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64" y="1589793"/>
            <a:ext cx="1536179" cy="15361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in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605" y="4144806"/>
            <a:ext cx="1267811" cy="12678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erg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275" y="4190210"/>
            <a:ext cx="1260424" cy="12604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lipartbest.com/download?clipart=ncX8oqg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5" y="1711552"/>
            <a:ext cx="1690028" cy="165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27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0" y="432239"/>
            <a:ext cx="9143999"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L’ODIERNA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DISINFORMAZIONE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2" name="Rettangolo 1"/>
          <p:cNvSpPr/>
          <p:nvPr/>
        </p:nvSpPr>
        <p:spPr>
          <a:xfrm>
            <a:off x="287523" y="1268760"/>
            <a:ext cx="8568952" cy="4832092"/>
          </a:xfrm>
          <a:prstGeom prst="rect">
            <a:avLst/>
          </a:prstGeom>
        </p:spPr>
        <p:txBody>
          <a:bodyPr wrap="square">
            <a:spAutoFit/>
          </a:bodyPr>
          <a:lstStyle/>
          <a:p>
            <a:r>
              <a:rPr lang="it-IT" sz="2800" spc="300" dirty="0">
                <a:latin typeface="expressions of the soul" panose="02000603000000000000" pitchFamily="2" charset="0"/>
                <a:ea typeface="expressions of the soul" panose="02000603000000000000" pitchFamily="2" charset="0"/>
              </a:rPr>
              <a:t>Nelle scienze della comunicazione la </a:t>
            </a:r>
            <a:r>
              <a:rPr lang="it-IT" sz="2800" b="1" spc="300" dirty="0">
                <a:latin typeface="expressions of the soul" panose="02000603000000000000" pitchFamily="2" charset="0"/>
                <a:ea typeface="expressions of the soul" panose="02000603000000000000" pitchFamily="2" charset="0"/>
              </a:rPr>
              <a:t>disinformazione</a:t>
            </a:r>
            <a:r>
              <a:rPr lang="it-IT" sz="2800" spc="300" dirty="0">
                <a:latin typeface="expressions of the soul" panose="02000603000000000000" pitchFamily="2" charset="0"/>
                <a:ea typeface="expressions of the soul" panose="02000603000000000000" pitchFamily="2" charset="0"/>
              </a:rPr>
              <a:t> è l'attività che mira a fornire e </a:t>
            </a:r>
            <a:r>
              <a:rPr lang="it-IT" sz="2800" spc="300" dirty="0" smtClean="0">
                <a:latin typeface="expressions of the soul" panose="02000603000000000000" pitchFamily="2" charset="0"/>
                <a:ea typeface="expressions of the soul" panose="02000603000000000000" pitchFamily="2" charset="0"/>
              </a:rPr>
              <a:t>diffondere deliberatamente</a:t>
            </a:r>
            <a:r>
              <a:rPr lang="it-IT" sz="2800" spc="300" dirty="0">
                <a:latin typeface="expressions of the soul" panose="02000603000000000000" pitchFamily="2" charset="0"/>
                <a:ea typeface="expressions of the soul" panose="02000603000000000000" pitchFamily="2" charset="0"/>
              </a:rPr>
              <a:t> </a:t>
            </a:r>
            <a:r>
              <a:rPr lang="it-IT" sz="2800" spc="300" dirty="0" smtClean="0">
                <a:latin typeface="expressions of the soul" panose="02000603000000000000" pitchFamily="2" charset="0"/>
                <a:ea typeface="expressions of the soul" panose="02000603000000000000" pitchFamily="2" charset="0"/>
              </a:rPr>
              <a:t>informazioni</a:t>
            </a:r>
            <a:r>
              <a:rPr lang="it-IT" sz="2800" spc="300" dirty="0">
                <a:latin typeface="expressions of the soul" panose="02000603000000000000" pitchFamily="2" charset="0"/>
                <a:ea typeface="expressions of the soul" panose="02000603000000000000" pitchFamily="2" charset="0"/>
              </a:rPr>
              <a:t> </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false</a:t>
            </a:r>
            <a:r>
              <a:rPr lang="it-IT" sz="2800" spc="300" dirty="0">
                <a:latin typeface="expressions of the soul" panose="02000603000000000000" pitchFamily="2" charset="0"/>
                <a:ea typeface="expressions of the soul" panose="02000603000000000000" pitchFamily="2" charset="0"/>
              </a:rPr>
              <a:t>, </a:t>
            </a:r>
            <a:r>
              <a:rPr lang="it-IT" sz="2800" b="1" spc="300" dirty="0" smtClean="0">
                <a:solidFill>
                  <a:schemeClr val="accent1">
                    <a:lumMod val="75000"/>
                  </a:schemeClr>
                </a:solidFill>
                <a:latin typeface="expressions of the soul" panose="02000603000000000000" pitchFamily="2" charset="0"/>
                <a:ea typeface="expressions of the soul" panose="02000603000000000000" pitchFamily="2" charset="0"/>
              </a:rPr>
              <a:t>fuorvianti</a:t>
            </a:r>
            <a:r>
              <a:rPr lang="it-IT" sz="2800" spc="300" dirty="0" smtClean="0">
                <a:latin typeface="expressions of the soul" panose="02000603000000000000" pitchFamily="2" charset="0"/>
                <a:ea typeface="expressions of the soul" panose="02000603000000000000" pitchFamily="2" charset="0"/>
              </a:rPr>
              <a:t> </a:t>
            </a:r>
            <a:r>
              <a:rPr lang="it-IT" sz="2800" spc="300" dirty="0">
                <a:latin typeface="expressions of the soul" panose="02000603000000000000" pitchFamily="2" charset="0"/>
                <a:ea typeface="expressions of the soul" panose="02000603000000000000" pitchFamily="2" charset="0"/>
              </a:rPr>
              <a:t>o </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non oggettive</a:t>
            </a:r>
            <a:r>
              <a:rPr lang="it-IT" sz="2800" spc="300" dirty="0">
                <a:latin typeface="expressions of the soul" panose="02000603000000000000" pitchFamily="2" charset="0"/>
                <a:ea typeface="expressions of the soul" panose="02000603000000000000" pitchFamily="2" charset="0"/>
              </a:rPr>
              <a:t>, </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distorcendo</a:t>
            </a:r>
            <a:r>
              <a:rPr lang="it-IT" sz="2800" spc="300" dirty="0">
                <a:latin typeface="expressions of the soul" panose="02000603000000000000" pitchFamily="2" charset="0"/>
                <a:ea typeface="expressions of the soul" panose="02000603000000000000" pitchFamily="2" charset="0"/>
              </a:rPr>
              <a:t> o </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alterando</a:t>
            </a:r>
            <a:r>
              <a:rPr lang="it-IT" sz="2800" spc="300" dirty="0">
                <a:latin typeface="expressions of the soul" panose="02000603000000000000" pitchFamily="2" charset="0"/>
                <a:ea typeface="expressions of the soul" panose="02000603000000000000" pitchFamily="2" charset="0"/>
              </a:rPr>
              <a:t> la realtà dei fatti allo scopo di </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ingannare</a:t>
            </a:r>
            <a:r>
              <a:rPr lang="it-IT" sz="2800" spc="300" dirty="0">
                <a:latin typeface="expressions of the soul" panose="02000603000000000000" pitchFamily="2" charset="0"/>
                <a:ea typeface="expressions of the soul" panose="02000603000000000000" pitchFamily="2" charset="0"/>
              </a:rPr>
              <a:t>, </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confondere</a:t>
            </a:r>
            <a:r>
              <a:rPr lang="it-IT" sz="2800" spc="300" dirty="0">
                <a:latin typeface="expressions of the soul" panose="02000603000000000000" pitchFamily="2" charset="0"/>
                <a:ea typeface="expressions of the soul" panose="02000603000000000000" pitchFamily="2" charset="0"/>
              </a:rPr>
              <a:t> o </a:t>
            </a:r>
            <a:r>
              <a:rPr lang="it-IT" sz="2800" b="1" spc="300" dirty="0">
                <a:solidFill>
                  <a:schemeClr val="accent1">
                    <a:lumMod val="75000"/>
                  </a:schemeClr>
                </a:solidFill>
                <a:latin typeface="expressions of the soul" panose="02000603000000000000" pitchFamily="2" charset="0"/>
                <a:ea typeface="expressions of the soul" panose="02000603000000000000" pitchFamily="2" charset="0"/>
              </a:rPr>
              <a:t>modificare</a:t>
            </a:r>
            <a:r>
              <a:rPr lang="it-IT" sz="2800" spc="300" dirty="0">
                <a:latin typeface="expressions of the soul" panose="02000603000000000000" pitchFamily="2" charset="0"/>
                <a:ea typeface="expressions of the soul" panose="02000603000000000000" pitchFamily="2" charset="0"/>
              </a:rPr>
              <a:t> le opinioni di qualcuno verso una persona, un argomento, una situazione, traendone spesso </a:t>
            </a:r>
            <a:r>
              <a:rPr lang="it-IT" sz="2800" u="sng" spc="300" dirty="0">
                <a:latin typeface="expressions of the soul" panose="02000603000000000000" pitchFamily="2" charset="0"/>
                <a:ea typeface="expressions of the soul" panose="02000603000000000000" pitchFamily="2" charset="0"/>
              </a:rPr>
              <a:t>vantaggio</a:t>
            </a:r>
            <a:r>
              <a:rPr lang="it-IT" sz="2800" spc="300" dirty="0" smtClean="0">
                <a:latin typeface="expressions of the soul" panose="02000603000000000000" pitchFamily="2" charset="0"/>
                <a:ea typeface="expressions of the soul" panose="02000603000000000000" pitchFamily="2" charset="0"/>
              </a:rPr>
              <a:t>.</a:t>
            </a:r>
          </a:p>
          <a:p>
            <a:endParaRPr lang="it-IT" sz="2800" spc="300" dirty="0">
              <a:latin typeface="expressions of the soul" panose="02000603000000000000" pitchFamily="2" charset="0"/>
              <a:ea typeface="expressions of the soul" panose="02000603000000000000" pitchFamily="2" charset="0"/>
            </a:endParaRPr>
          </a:p>
          <a:p>
            <a:r>
              <a:rPr lang="it-IT" sz="2800" spc="300" dirty="0" smtClean="0">
                <a:latin typeface="expressions of the soul" panose="02000603000000000000" pitchFamily="2" charset="0"/>
                <a:ea typeface="expressions of the soul" panose="02000603000000000000" pitchFamily="2" charset="0"/>
              </a:rPr>
              <a:t>Si </a:t>
            </a:r>
            <a:r>
              <a:rPr lang="it-IT" sz="2800" spc="300" dirty="0">
                <a:latin typeface="expressions of the soul" panose="02000603000000000000" pitchFamily="2" charset="0"/>
                <a:ea typeface="expressions of the soul" panose="02000603000000000000" pitchFamily="2" charset="0"/>
              </a:rPr>
              <a:t>tratta dunque di un'azione ingannevole che mira a convincere o persuadere qualcuno della menzogna o occultare la verità</a:t>
            </a:r>
          </a:p>
        </p:txBody>
      </p:sp>
    </p:spTree>
    <p:extLst>
      <p:ext uri="{BB962C8B-B14F-4D97-AF65-F5344CB8AC3E}">
        <p14:creationId xmlns:p14="http://schemas.microsoft.com/office/powerpoint/2010/main" val="3102309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solidFill>
                <a:prstClr val="black"/>
              </a:solidFill>
              <a:latin typeface="expressions of the soul" panose="02000603000000000000" pitchFamily="2" charset="0"/>
              <a:ea typeface="expressions of the soul" panose="02000603000000000000" pitchFamily="2" charset="0"/>
            </a:endParaRPr>
          </a:p>
          <a:p>
            <a:endParaRPr lang="it-IT" sz="2000" spc="300" dirty="0" smtClean="0">
              <a:solidFill>
                <a:prstClr val="black"/>
              </a:solidFill>
              <a:latin typeface="expressions of the soul" panose="02000603000000000000" pitchFamily="2" charset="0"/>
              <a:ea typeface="expressions of the soul" panose="02000603000000000000" pitchFamily="2" charset="0"/>
            </a:endParaRPr>
          </a:p>
          <a:p>
            <a:endParaRPr lang="it-IT" sz="2800" dirty="0">
              <a:solidFill>
                <a:prstClr val="black"/>
              </a:solidFill>
              <a:latin typeface="expressions of the soul" panose="02000603000000000000" pitchFamily="2" charset="0"/>
              <a:ea typeface="expressions of the soul" panose="02000603000000000000" pitchFamily="2" charset="0"/>
            </a:endParaRPr>
          </a:p>
        </p:txBody>
      </p:sp>
      <p:sp>
        <p:nvSpPr>
          <p:cNvPr id="7" name="CasellaDiTesto 6"/>
          <p:cNvSpPr txBox="1"/>
          <p:nvPr/>
        </p:nvSpPr>
        <p:spPr>
          <a:xfrm>
            <a:off x="174370" y="1188332"/>
            <a:ext cx="8780351" cy="523220"/>
          </a:xfrm>
          <a:prstGeom prst="rect">
            <a:avLst/>
          </a:prstGeom>
          <a:noFill/>
        </p:spPr>
        <p:txBody>
          <a:bodyPr wrap="square" rtlCol="0">
            <a:spAutoFit/>
          </a:bodyPr>
          <a:lstStyle/>
          <a:p>
            <a:endParaRPr lang="it-IT" sz="2800" dirty="0">
              <a:solidFill>
                <a:prstClr val="black"/>
              </a:solidFill>
              <a:latin typeface="expressions of the soul" panose="02000603000000000000" pitchFamily="2" charset="0"/>
              <a:ea typeface="expressions of the soul" panose="02000603000000000000" pitchFamily="2" charset="0"/>
            </a:endParaRPr>
          </a:p>
        </p:txBody>
      </p:sp>
      <p:sp>
        <p:nvSpPr>
          <p:cNvPr id="6" name="Rectangle 1"/>
          <p:cNvSpPr>
            <a:spLocks noGrp="1" noChangeArrowheads="1"/>
          </p:cNvSpPr>
          <p:nvPr/>
        </p:nvSpPr>
        <p:spPr bwMode="auto">
          <a:xfrm>
            <a:off x="-429419" y="-369887"/>
            <a:ext cx="97917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a:lstStyle>
          <a:p>
            <a:pPr eaLnBrk="1">
              <a:lnSpc>
                <a:spcPct val="11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it-IT" altLang="it-IT" dirty="0" smtClean="0">
                <a:solidFill>
                  <a:srgbClr val="4F81BD">
                    <a:lumMod val="75000"/>
                  </a:srgbClr>
                </a:solidFill>
                <a:latin typeface="expressions of the soul" panose="02000603000000000000" pitchFamily="2" charset="0"/>
                <a:ea typeface="expressions of the soul" panose="02000603000000000000" pitchFamily="2" charset="0"/>
              </a:rPr>
              <a:t>VIVERE GREEN</a:t>
            </a:r>
            <a:r>
              <a:rPr lang="it-IT" altLang="it-IT" dirty="0" smtClean="0">
                <a:latin typeface="expressions of the soul" panose="02000603000000000000" pitchFamily="2" charset="0"/>
                <a:ea typeface="expressions of the soul" panose="02000603000000000000" pitchFamily="2" charset="0"/>
              </a:rPr>
              <a:t>: ALCUNI CONSIGLI</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9788"/>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95" y="4097643"/>
            <a:ext cx="1979612"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081" y="804863"/>
            <a:ext cx="198278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5"/>
          <p:cNvSpPr txBox="1">
            <a:spLocks noChangeArrowheads="1"/>
          </p:cNvSpPr>
          <p:nvPr/>
        </p:nvSpPr>
        <p:spPr bwMode="auto">
          <a:xfrm>
            <a:off x="124121" y="2788875"/>
            <a:ext cx="30607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dirty="0">
                <a:solidFill>
                  <a:srgbClr val="000000"/>
                </a:solidFill>
                <a:latin typeface="expressions of the soul" panose="02000603000000000000" pitchFamily="2" charset="0"/>
                <a:ea typeface="expressions of the soul" panose="02000603000000000000" pitchFamily="2" charset="0"/>
              </a:rPr>
              <a:t>Evita lo spreco di acqua e energia </a:t>
            </a:r>
            <a:r>
              <a:rPr lang="it-IT" altLang="it-IT" dirty="0" smtClean="0">
                <a:solidFill>
                  <a:srgbClr val="000000"/>
                </a:solidFill>
                <a:latin typeface="expressions of the soul" panose="02000603000000000000" pitchFamily="2" charset="0"/>
                <a:ea typeface="expressions of the soul" panose="02000603000000000000" pitchFamily="2" charset="0"/>
              </a:rPr>
              <a:t>elettrica, ma anche di gas e altre </a:t>
            </a:r>
            <a:br>
              <a:rPr lang="it-IT" altLang="it-IT" dirty="0" smtClean="0">
                <a:solidFill>
                  <a:srgbClr val="000000"/>
                </a:solidFill>
                <a:latin typeface="expressions of the soul" panose="02000603000000000000" pitchFamily="2" charset="0"/>
                <a:ea typeface="expressions of the soul" panose="02000603000000000000" pitchFamily="2" charset="0"/>
              </a:rPr>
            </a:br>
            <a:r>
              <a:rPr lang="it-IT" altLang="it-IT" dirty="0" smtClean="0">
                <a:solidFill>
                  <a:srgbClr val="000000"/>
                </a:solidFill>
                <a:latin typeface="expressions of the soul" panose="02000603000000000000" pitchFamily="2" charset="0"/>
                <a:ea typeface="expressions of the soul" panose="02000603000000000000" pitchFamily="2" charset="0"/>
              </a:rPr>
              <a:t>fonti che «costano» inquinamento</a:t>
            </a:r>
            <a:endParaRPr lang="it-IT" altLang="it-IT" dirty="0">
              <a:solidFill>
                <a:srgbClr val="000000"/>
              </a:solidFill>
              <a:latin typeface="expressions of the soul" panose="02000603000000000000" pitchFamily="2" charset="0"/>
              <a:ea typeface="expressions of the soul" panose="02000603000000000000" pitchFamily="2" charset="0"/>
            </a:endParaRPr>
          </a:p>
        </p:txBody>
      </p:sp>
      <p:sp>
        <p:nvSpPr>
          <p:cNvPr id="12" name="Text Box 6"/>
          <p:cNvSpPr txBox="1">
            <a:spLocks noChangeArrowheads="1"/>
          </p:cNvSpPr>
          <p:nvPr/>
        </p:nvSpPr>
        <p:spPr bwMode="auto">
          <a:xfrm>
            <a:off x="251132" y="5954161"/>
            <a:ext cx="23399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dirty="0">
                <a:solidFill>
                  <a:srgbClr val="000000"/>
                </a:solidFill>
                <a:latin typeface="expressions of the soul" panose="02000603000000000000" pitchFamily="2" charset="0"/>
                <a:ea typeface="expressions of the soul" panose="02000603000000000000" pitchFamily="2" charset="0"/>
              </a:rPr>
              <a:t>Preferisci bici e mezzi pubblici. Pratica il </a:t>
            </a:r>
            <a:r>
              <a:rPr lang="it-IT" altLang="it-IT" dirty="0" smtClean="0">
                <a:solidFill>
                  <a:srgbClr val="000000"/>
                </a:solidFill>
                <a:latin typeface="expressions of the soul" panose="02000603000000000000" pitchFamily="2" charset="0"/>
                <a:ea typeface="expressions of the soul" panose="02000603000000000000" pitchFamily="2" charset="0"/>
              </a:rPr>
              <a:t>car-</a:t>
            </a:r>
            <a:r>
              <a:rPr lang="it-IT" altLang="it-IT" dirty="0" err="1" smtClean="0">
                <a:solidFill>
                  <a:srgbClr val="000000"/>
                </a:solidFill>
                <a:latin typeface="expressions of the soul" panose="02000603000000000000" pitchFamily="2" charset="0"/>
                <a:ea typeface="expressions of the soul" panose="02000603000000000000" pitchFamily="2" charset="0"/>
              </a:rPr>
              <a:t>sharing</a:t>
            </a:r>
            <a:endParaRPr lang="it-IT" altLang="it-IT" dirty="0">
              <a:solidFill>
                <a:srgbClr val="000000"/>
              </a:solidFill>
              <a:latin typeface="expressions of the soul" panose="02000603000000000000" pitchFamily="2" charset="0"/>
              <a:ea typeface="expressions of the soul" panose="02000603000000000000" pitchFamily="2" charset="0"/>
            </a:endParaRPr>
          </a:p>
        </p:txBody>
      </p:sp>
      <p:sp>
        <p:nvSpPr>
          <p:cNvPr id="13" name="Text Box 7"/>
          <p:cNvSpPr txBox="1">
            <a:spLocks noChangeArrowheads="1"/>
          </p:cNvSpPr>
          <p:nvPr/>
        </p:nvSpPr>
        <p:spPr bwMode="auto">
          <a:xfrm>
            <a:off x="2937669" y="2684463"/>
            <a:ext cx="2879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dirty="0">
                <a:solidFill>
                  <a:srgbClr val="000000"/>
                </a:solidFill>
                <a:latin typeface="expressions of the soul" panose="02000603000000000000" pitchFamily="2" charset="0"/>
                <a:ea typeface="expressions of the soul" panose="02000603000000000000" pitchFamily="2" charset="0"/>
              </a:rPr>
              <a:t>Attrezza la tua casa al risparmio energetico : </a:t>
            </a:r>
          </a:p>
          <a:p>
            <a:pPr eaLnBrk="1"/>
            <a:r>
              <a:rPr lang="it-IT" altLang="it-IT" dirty="0" smtClean="0">
                <a:solidFill>
                  <a:srgbClr val="000000"/>
                </a:solidFill>
                <a:latin typeface="expressions of the soul" panose="02000603000000000000" pitchFamily="2" charset="0"/>
                <a:ea typeface="expressions of the soul" panose="02000603000000000000" pitchFamily="2" charset="0"/>
              </a:rPr>
              <a:t>Es: </a:t>
            </a:r>
            <a:r>
              <a:rPr lang="it-IT" altLang="it-IT" dirty="0">
                <a:solidFill>
                  <a:srgbClr val="000000"/>
                </a:solidFill>
                <a:latin typeface="expressions of the soul" panose="02000603000000000000" pitchFamily="2" charset="0"/>
                <a:ea typeface="expressions of the soul" panose="02000603000000000000" pitchFamily="2" charset="0"/>
              </a:rPr>
              <a:t>vetri isolanti, pannelli solari , geotermia...</a:t>
            </a:r>
          </a:p>
        </p:txBody>
      </p:sp>
      <p:pic>
        <p:nvPicPr>
          <p:cNvPr id="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144" y="774701"/>
            <a:ext cx="19621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 name="Text Box 9"/>
          <p:cNvSpPr txBox="1">
            <a:spLocks noChangeArrowheads="1"/>
          </p:cNvSpPr>
          <p:nvPr/>
        </p:nvSpPr>
        <p:spPr bwMode="auto">
          <a:xfrm>
            <a:off x="6083300" y="2879190"/>
            <a:ext cx="30607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dirty="0">
                <a:solidFill>
                  <a:srgbClr val="000000"/>
                </a:solidFill>
                <a:latin typeface="expressions of the soul" panose="02000603000000000000" pitchFamily="2" charset="0"/>
                <a:ea typeface="expressions of the soul" panose="02000603000000000000" pitchFamily="2" charset="0"/>
              </a:rPr>
              <a:t>Prediligi frutta e verdura biologica di stagione a km 0</a:t>
            </a:r>
          </a:p>
        </p:txBody>
      </p:sp>
      <p:pic>
        <p:nvPicPr>
          <p:cNvPr id="1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5771" y="4022726"/>
            <a:ext cx="2700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 name="Text Box 11"/>
          <p:cNvSpPr txBox="1">
            <a:spLocks noChangeArrowheads="1"/>
          </p:cNvSpPr>
          <p:nvPr/>
        </p:nvSpPr>
        <p:spPr bwMode="auto">
          <a:xfrm>
            <a:off x="6122194" y="5973763"/>
            <a:ext cx="34512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dirty="0">
                <a:solidFill>
                  <a:srgbClr val="000000"/>
                </a:solidFill>
                <a:latin typeface="expressions of the soul" panose="02000603000000000000" pitchFamily="2" charset="0"/>
                <a:ea typeface="expressions of the soul" panose="02000603000000000000" pitchFamily="2" charset="0"/>
              </a:rPr>
              <a:t>Autoproduci invece di comprare.</a:t>
            </a:r>
          </a:p>
          <a:p>
            <a:pPr eaLnBrk="1"/>
            <a:r>
              <a:rPr lang="it-IT" altLang="it-IT" dirty="0">
                <a:solidFill>
                  <a:srgbClr val="000000"/>
                </a:solidFill>
                <a:latin typeface="expressions of the soul" panose="02000603000000000000" pitchFamily="2" charset="0"/>
                <a:ea typeface="expressions of the soul" panose="02000603000000000000" pitchFamily="2" charset="0"/>
              </a:rPr>
              <a:t>Es</a:t>
            </a:r>
            <a:r>
              <a:rPr lang="it-IT" altLang="it-IT" dirty="0" smtClean="0">
                <a:solidFill>
                  <a:srgbClr val="000000"/>
                </a:solidFill>
                <a:latin typeface="expressions of the soul" panose="02000603000000000000" pitchFamily="2" charset="0"/>
                <a:ea typeface="expressions of the soul" panose="02000603000000000000" pitchFamily="2" charset="0"/>
              </a:rPr>
              <a:t>: saponi</a:t>
            </a:r>
            <a:r>
              <a:rPr lang="it-IT" altLang="it-IT" dirty="0">
                <a:solidFill>
                  <a:srgbClr val="000000"/>
                </a:solidFill>
                <a:latin typeface="expressions of the soul" panose="02000603000000000000" pitchFamily="2" charset="0"/>
                <a:ea typeface="expressions of the soul" panose="02000603000000000000" pitchFamily="2" charset="0"/>
              </a:rPr>
              <a:t>, creme, detersivi</a:t>
            </a:r>
          </a:p>
          <a:p>
            <a:pPr eaLnBrk="1"/>
            <a:endParaRPr lang="it-IT" altLang="it-IT" dirty="0">
              <a:solidFill>
                <a:srgbClr val="000000"/>
              </a:solidFill>
              <a:latin typeface="expressions of the soul" panose="02000603000000000000" pitchFamily="2" charset="0"/>
              <a:ea typeface="expressions of the soul" panose="02000603000000000000" pitchFamily="2" charset="0"/>
            </a:endParaRPr>
          </a:p>
        </p:txBody>
      </p:sp>
      <p:pic>
        <p:nvPicPr>
          <p:cNvPr id="18"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2469" y="4022726"/>
            <a:ext cx="19685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 name="Text Box 13"/>
          <p:cNvSpPr txBox="1">
            <a:spLocks noChangeArrowheads="1"/>
          </p:cNvSpPr>
          <p:nvPr/>
        </p:nvSpPr>
        <p:spPr bwMode="auto">
          <a:xfrm>
            <a:off x="2882106" y="5932488"/>
            <a:ext cx="32400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defPPr>
              <a:defRPr lang="en-GB"/>
            </a:defPPr>
            <a:lvl1pPr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a:lstStyle>
          <a:p>
            <a:pPr eaLnBrk="1"/>
            <a:r>
              <a:rPr lang="it-IT" altLang="it-IT" dirty="0">
                <a:solidFill>
                  <a:srgbClr val="000000"/>
                </a:solidFill>
                <a:latin typeface="expressions of the soul" panose="02000603000000000000" pitchFamily="2" charset="0"/>
                <a:ea typeface="expressions of the soul" panose="02000603000000000000" pitchFamily="2" charset="0"/>
              </a:rPr>
              <a:t>Attenzione ai prodotti che disperdi </a:t>
            </a:r>
            <a:r>
              <a:rPr lang="it-IT" altLang="it-IT" dirty="0" smtClean="0">
                <a:solidFill>
                  <a:srgbClr val="000000"/>
                </a:solidFill>
                <a:latin typeface="expressions of the soul" panose="02000603000000000000" pitchFamily="2" charset="0"/>
                <a:ea typeface="expressions of the soul" panose="02000603000000000000" pitchFamily="2" charset="0"/>
              </a:rPr>
              <a:t>nell'ambiente, </a:t>
            </a:r>
            <a:r>
              <a:rPr lang="it-IT" altLang="it-IT" dirty="0">
                <a:solidFill>
                  <a:srgbClr val="000000"/>
                </a:solidFill>
                <a:latin typeface="expressions of the soul" panose="02000603000000000000" pitchFamily="2" charset="0"/>
                <a:ea typeface="expressions of the soul" panose="02000603000000000000" pitchFamily="2" charset="0"/>
              </a:rPr>
              <a:t>soprattutto nell'acqua.</a:t>
            </a:r>
          </a:p>
        </p:txBody>
      </p:sp>
    </p:spTree>
    <p:extLst>
      <p:ext uri="{BB962C8B-B14F-4D97-AF65-F5344CB8AC3E}">
        <p14:creationId xmlns:p14="http://schemas.microsoft.com/office/powerpoint/2010/main" val="6623517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solidFill>
                  <a:prstClr val="black"/>
                </a:solidFill>
              </a:rPr>
              <a:t/>
            </a:r>
            <a:br>
              <a:rPr lang="it-IT" b="1" dirty="0">
                <a:solidFill>
                  <a:prstClr val="black"/>
                </a:solidFill>
              </a:rPr>
            </a:br>
            <a:endParaRPr lang="it-IT" b="1" dirty="0">
              <a:solidFill>
                <a:prstClr val="black"/>
              </a:solidFill>
            </a:endParaRPr>
          </a:p>
        </p:txBody>
      </p:sp>
      <p:sp>
        <p:nvSpPr>
          <p:cNvPr id="5" name="Rettangolo 4"/>
          <p:cNvSpPr/>
          <p:nvPr/>
        </p:nvSpPr>
        <p:spPr>
          <a:xfrm>
            <a:off x="256145" y="2357883"/>
            <a:ext cx="8977572" cy="1200329"/>
          </a:xfrm>
          <a:prstGeom prst="rect">
            <a:avLst/>
          </a:prstGeom>
        </p:spPr>
        <p:txBody>
          <a:bodyPr wrap="square">
            <a:spAutoFit/>
          </a:bodyPr>
          <a:lstStyle/>
          <a:p>
            <a:endParaRPr lang="it-IT" sz="2400" spc="300" dirty="0" smtClean="0">
              <a:solidFill>
                <a:prstClr val="black"/>
              </a:solidFill>
              <a:latin typeface="expressions of the soul" panose="02000603000000000000" pitchFamily="2" charset="0"/>
              <a:ea typeface="expressions of the soul" panose="02000603000000000000" pitchFamily="2" charset="0"/>
            </a:endParaRPr>
          </a:p>
          <a:p>
            <a:endParaRPr lang="it-IT" sz="2000" spc="300" dirty="0" smtClean="0">
              <a:solidFill>
                <a:prstClr val="black"/>
              </a:solidFill>
              <a:latin typeface="expressions of the soul" panose="02000603000000000000" pitchFamily="2" charset="0"/>
              <a:ea typeface="expressions of the soul" panose="02000603000000000000" pitchFamily="2" charset="0"/>
            </a:endParaRPr>
          </a:p>
          <a:p>
            <a:endParaRPr lang="it-IT" sz="2800" dirty="0">
              <a:solidFill>
                <a:prstClr val="black"/>
              </a:solidFill>
              <a:latin typeface="expressions of the soul" panose="02000603000000000000" pitchFamily="2" charset="0"/>
              <a:ea typeface="expressions of the soul" panose="02000603000000000000" pitchFamily="2" charset="0"/>
            </a:endParaRPr>
          </a:p>
        </p:txBody>
      </p:sp>
      <p:sp>
        <p:nvSpPr>
          <p:cNvPr id="7" name="CasellaDiTesto 6"/>
          <p:cNvSpPr txBox="1"/>
          <p:nvPr/>
        </p:nvSpPr>
        <p:spPr>
          <a:xfrm>
            <a:off x="174370" y="1188332"/>
            <a:ext cx="8780351" cy="523220"/>
          </a:xfrm>
          <a:prstGeom prst="rect">
            <a:avLst/>
          </a:prstGeom>
          <a:noFill/>
        </p:spPr>
        <p:txBody>
          <a:bodyPr wrap="square" rtlCol="0">
            <a:spAutoFit/>
          </a:bodyPr>
          <a:lstStyle/>
          <a:p>
            <a:endParaRPr lang="it-IT" sz="2800" dirty="0">
              <a:solidFill>
                <a:prstClr val="black"/>
              </a:solidFill>
              <a:latin typeface="expressions of the soul" panose="02000603000000000000" pitchFamily="2" charset="0"/>
              <a:ea typeface="expressions of the soul" panose="02000603000000000000" pitchFamily="2" charset="0"/>
            </a:endParaRPr>
          </a:p>
        </p:txBody>
      </p:sp>
      <p:sp>
        <p:nvSpPr>
          <p:cNvPr id="6" name="Rectangle 1"/>
          <p:cNvSpPr>
            <a:spLocks noGrp="1" noChangeArrowheads="1"/>
          </p:cNvSpPr>
          <p:nvPr/>
        </p:nvSpPr>
        <p:spPr bwMode="auto">
          <a:xfrm>
            <a:off x="-35718" y="-119062"/>
            <a:ext cx="90709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a:lstStyle>
          <a:p>
            <a:pPr eaLnBrk="1">
              <a:lnSpc>
                <a:spcPct val="11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smtClean="0">
                <a:solidFill>
                  <a:prstClr val="black"/>
                </a:solidFill>
                <a:latin typeface="expressions of the soul" panose="02000603000000000000" pitchFamily="2" charset="0"/>
                <a:ea typeface="expressions of the soul" panose="02000603000000000000" pitchFamily="2" charset="0"/>
              </a:rPr>
              <a:t>SCEGLI DI VIVERE IN MODO </a:t>
            </a:r>
            <a:r>
              <a:rPr lang="it-IT" altLang="it-IT" dirty="0" smtClean="0">
                <a:solidFill>
                  <a:srgbClr val="4F81BD">
                    <a:lumMod val="75000"/>
                  </a:srgbClr>
                </a:solidFill>
                <a:latin typeface="expressions of the soul" panose="02000603000000000000" pitchFamily="2" charset="0"/>
                <a:ea typeface="expressions of the soul" panose="02000603000000000000" pitchFamily="2" charset="0"/>
              </a:rPr>
              <a:t>ETICO</a:t>
            </a:r>
          </a:p>
        </p:txBody>
      </p:sp>
      <p:sp>
        <p:nvSpPr>
          <p:cNvPr id="14" name="Rectangle 2"/>
          <p:cNvSpPr txBox="1">
            <a:spLocks noChangeArrowheads="1"/>
          </p:cNvSpPr>
          <p:nvPr/>
        </p:nvSpPr>
        <p:spPr>
          <a:xfrm>
            <a:off x="174370" y="807675"/>
            <a:ext cx="8566639" cy="5168900"/>
          </a:xfrm>
          <a:prstGeom prst="rect">
            <a:avLst/>
          </a:prstGeom>
        </p:spPr>
        <p:txBody>
          <a:bodyPr tIns="2124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341313" algn="ctr">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pc="300" dirty="0" smtClean="0">
                <a:solidFill>
                  <a:prstClr val="black"/>
                </a:solidFill>
                <a:latin typeface="expressions of the soul" panose="02000603000000000000" pitchFamily="2" charset="0"/>
                <a:ea typeface="expressions of the soul" panose="02000603000000000000" pitchFamily="2" charset="0"/>
              </a:rPr>
              <a:t>Vivere in modo etico significa entrare in relazione autentica con se stessi, con l’altro, con il mondo.</a:t>
            </a:r>
          </a:p>
          <a:p>
            <a:pPr indent="-341313" algn="ctr">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pc="300" dirty="0" smtClean="0">
                <a:solidFill>
                  <a:prstClr val="black"/>
                </a:solidFill>
                <a:latin typeface="expressions of the soul" panose="02000603000000000000" pitchFamily="2" charset="0"/>
                <a:ea typeface="expressions of the soul" panose="02000603000000000000" pitchFamily="2" charset="0"/>
              </a:rPr>
              <a:t> Significa accettare la diversità irriducibile dell’altro. </a:t>
            </a:r>
          </a:p>
          <a:p>
            <a:pPr indent="-341313" algn="ctr">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pc="300" dirty="0" smtClean="0">
                <a:solidFill>
                  <a:prstClr val="black"/>
                </a:solidFill>
                <a:latin typeface="expressions of the soul" panose="02000603000000000000" pitchFamily="2" charset="0"/>
                <a:ea typeface="expressions of the soul" panose="02000603000000000000" pitchFamily="2" charset="0"/>
              </a:rPr>
              <a:t> Vivere in modo etico significa </a:t>
            </a:r>
            <a:r>
              <a:rPr lang="it-IT" altLang="it-IT" sz="2000" b="1" spc="300" dirty="0" smtClean="0">
                <a:solidFill>
                  <a:srgbClr val="4F81BD">
                    <a:lumMod val="75000"/>
                  </a:srgbClr>
                </a:solidFill>
                <a:latin typeface="expressions of the soul" panose="02000603000000000000" pitchFamily="2" charset="0"/>
                <a:ea typeface="expressions of the soul" panose="02000603000000000000" pitchFamily="2" charset="0"/>
              </a:rPr>
              <a:t>non possedere, non dominare, non schiavizzare, non controllare, non manipolare, non ricattare l’altro</a:t>
            </a:r>
            <a:r>
              <a:rPr lang="it-IT" altLang="it-IT" sz="2000" spc="300" dirty="0" smtClean="0">
                <a:solidFill>
                  <a:prstClr val="black"/>
                </a:solidFill>
                <a:latin typeface="expressions of the soul" panose="02000603000000000000" pitchFamily="2" charset="0"/>
                <a:ea typeface="expressions of the soul" panose="02000603000000000000" pitchFamily="2" charset="0"/>
              </a:rPr>
              <a:t>. Ci impone di condividere le nostre vite, di porle in relazione le une con le altre.</a:t>
            </a:r>
          </a:p>
          <a:p>
            <a:pPr indent="-341313" algn="ctr">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pc="300" dirty="0" smtClean="0">
                <a:solidFill>
                  <a:prstClr val="black"/>
                </a:solidFill>
                <a:latin typeface="expressions of the soul" panose="02000603000000000000" pitchFamily="2" charset="0"/>
                <a:ea typeface="expressions of the soul" panose="02000603000000000000" pitchFamily="2" charset="0"/>
              </a:rPr>
              <a:t> Essere etici è vivere con il cuore</a:t>
            </a:r>
            <a:r>
              <a:rPr lang="it-IT" altLang="it-IT" sz="2000" dirty="0" smtClean="0">
                <a:solidFill>
                  <a:prstClr val="black"/>
                </a:solidFill>
                <a:latin typeface="expressions of the soul" panose="02000603000000000000" pitchFamily="2" charset="0"/>
                <a:ea typeface="expressions of the soul" panose="02000603000000000000" pitchFamily="2" charset="0"/>
              </a:rPr>
              <a:t>.</a:t>
            </a: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6386" t="30618" r="16506" b="15527"/>
          <a:stretch/>
        </p:blipFill>
        <p:spPr>
          <a:xfrm>
            <a:off x="1118611" y="3544672"/>
            <a:ext cx="6693750" cy="3116778"/>
          </a:xfrm>
          <a:prstGeom prst="rect">
            <a:avLst/>
          </a:prstGeom>
        </p:spPr>
      </p:pic>
    </p:spTree>
    <p:extLst>
      <p:ext uri="{BB962C8B-B14F-4D97-AF65-F5344CB8AC3E}">
        <p14:creationId xmlns:p14="http://schemas.microsoft.com/office/powerpoint/2010/main" val="17453720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solidFill>
                  <a:prstClr val="black"/>
                </a:solidFill>
              </a:rPr>
              <a:t/>
            </a:r>
            <a:br>
              <a:rPr lang="it-IT" b="1" dirty="0">
                <a:solidFill>
                  <a:prstClr val="black"/>
                </a:solidFill>
              </a:rPr>
            </a:br>
            <a:endParaRPr lang="it-IT" b="1" dirty="0">
              <a:solidFill>
                <a:prstClr val="black"/>
              </a:solidFill>
            </a:endParaRPr>
          </a:p>
        </p:txBody>
      </p:sp>
      <p:sp>
        <p:nvSpPr>
          <p:cNvPr id="5" name="CasellaDiTesto 4"/>
          <p:cNvSpPr txBox="1"/>
          <p:nvPr/>
        </p:nvSpPr>
        <p:spPr>
          <a:xfrm>
            <a:off x="0" y="9975"/>
            <a:ext cx="9252520" cy="1938992"/>
          </a:xfrm>
          <a:prstGeom prst="rect">
            <a:avLst/>
          </a:prstGeom>
          <a:noFill/>
        </p:spPr>
        <p:txBody>
          <a:bodyPr wrap="square" rtlCol="0">
            <a:spAutoFit/>
          </a:bodyPr>
          <a:lstStyle/>
          <a:p>
            <a:pPr algn="ctr"/>
            <a: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PASSA AD UN’ ALIMENTAZIONE</a:t>
            </a:r>
          </a:p>
          <a:p>
            <a:pPr algn="ctr"/>
            <a: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4000" b="1" spc="300" dirty="0" smtClean="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rPr>
              <a:t>VEGETALE</a:t>
            </a:r>
            <a: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r>
            <a:b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br>
            <a:endParaRPr lang="it-IT" sz="4000" b="1" spc="300" dirty="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8" name="CasellaDiTesto 7"/>
          <p:cNvSpPr txBox="1"/>
          <p:nvPr/>
        </p:nvSpPr>
        <p:spPr>
          <a:xfrm>
            <a:off x="4763902" y="4581128"/>
            <a:ext cx="3935365" cy="2923877"/>
          </a:xfrm>
          <a:prstGeom prst="rect">
            <a:avLst/>
          </a:prstGeom>
          <a:noFill/>
        </p:spPr>
        <p:txBody>
          <a:bodyPr wrap="square" rtlCol="0">
            <a:spAutoFit/>
          </a:bodyPr>
          <a:lstStyle/>
          <a:p>
            <a:pPr algn="ctr"/>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Info : </a:t>
            </a:r>
          </a:p>
          <a:p>
            <a:pPr algn="ctr"/>
            <a:r>
              <a:rPr lang="it-IT" sz="2200"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www.scienzavegetariana.it</a:t>
            </a:r>
          </a:p>
          <a:p>
            <a:pPr algn="ctr"/>
            <a:r>
              <a:rPr lang="it-IT" sz="2200"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www.societavegetariana.org</a:t>
            </a:r>
          </a:p>
          <a:p>
            <a:pPr algn="ctr"/>
            <a:r>
              <a:rPr lang="it-IT" sz="2200"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www.vegfacile.info</a:t>
            </a:r>
            <a:endParaRPr lang="it-IT" sz="2200" spc="300" dirty="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endParaRPr>
          </a:p>
          <a:p>
            <a:pPr algn="ctr"/>
            <a:r>
              <a:rPr lang="it-IT" sz="2200"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www.nutritionecology.org </a:t>
            </a:r>
            <a:endParaRPr lang="it-IT" sz="2200" spc="300" dirty="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endParaRPr>
          </a:p>
          <a:p>
            <a:pPr algn="ctr"/>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r>
            <a:b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br>
            <a:endParaRPr lang="it-IT" sz="3200" b="1" spc="300" dirty="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819" y="1494822"/>
            <a:ext cx="4032448" cy="29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64" y="1484784"/>
            <a:ext cx="4412199" cy="29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8" name="Picture 4" descr="http://www.ta-barforoshan-teh.ir/images/Fruit_vegetables_436x2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19" y="4476750"/>
            <a:ext cx="41529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836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solidFill>
                  <a:prstClr val="black"/>
                </a:solidFill>
              </a:rPr>
              <a:t/>
            </a:r>
            <a:br>
              <a:rPr lang="it-IT" b="1" dirty="0">
                <a:solidFill>
                  <a:prstClr val="black"/>
                </a:solidFill>
              </a:rPr>
            </a:br>
            <a:endParaRPr lang="it-IT" b="1" dirty="0">
              <a:solidFill>
                <a:prstClr val="black"/>
              </a:solidFill>
            </a:endParaRPr>
          </a:p>
        </p:txBody>
      </p:sp>
      <p:sp>
        <p:nvSpPr>
          <p:cNvPr id="5" name="CasellaDiTesto 4"/>
          <p:cNvSpPr txBox="1"/>
          <p:nvPr/>
        </p:nvSpPr>
        <p:spPr>
          <a:xfrm>
            <a:off x="0" y="692696"/>
            <a:ext cx="9144000" cy="5139869"/>
          </a:xfrm>
          <a:prstGeom prst="rect">
            <a:avLst/>
          </a:prstGeom>
          <a:noFill/>
        </p:spPr>
        <p:txBody>
          <a:bodyPr wrap="square" rtlCol="0">
            <a:spAutoFit/>
          </a:bodyPr>
          <a:lstStyle/>
          <a:p>
            <a:pPr algn="ctr"/>
            <a: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GUARDA LA REALTA’ IN MODO </a:t>
            </a:r>
            <a:r>
              <a:rPr lang="it-IT" sz="4000" b="1" spc="300" dirty="0" smtClean="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rPr>
              <a:t>CRITICO</a:t>
            </a:r>
          </a:p>
          <a:p>
            <a:pPr algn="ctr"/>
            <a:endPar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endParaRPr>
          </a:p>
          <a:p>
            <a: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-Fatti sempre domande</a:t>
            </a:r>
          </a:p>
          <a:p>
            <a:r>
              <a:rPr lang="it-IT" sz="3200" b="1" spc="300" dirty="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-Impara a informarti e verificare</a:t>
            </a:r>
          </a:p>
          <a:p>
            <a:r>
              <a:rPr lang="it-IT" sz="3200" b="1" spc="300" dirty="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-Informati </a:t>
            </a:r>
          </a:p>
          <a:p>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-Divulga e diffondi le tue conoscenze</a:t>
            </a:r>
          </a:p>
          <a:p>
            <a:r>
              <a:rPr lang="it-IT" sz="3200" b="1" spc="300" dirty="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-Ricerca modelli di sviluppo alternativi</a:t>
            </a:r>
          </a:p>
          <a:p>
            <a:r>
              <a:rPr lang="it-IT" sz="3200" b="1" spc="300" dirty="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32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(es. Decrescita Felice)</a:t>
            </a:r>
            <a: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t/>
            </a:r>
            <a:br>
              <a:rPr lang="it-IT" sz="4000" b="1" spc="300" dirty="0" smtClean="0">
                <a:solidFill>
                  <a:prstClr val="black"/>
                </a:solidFill>
                <a:latin typeface="expressions of the soul" panose="02000603000000000000" pitchFamily="2" charset="0"/>
                <a:ea typeface="expressions of the soul" panose="02000603000000000000" pitchFamily="2" charset="0"/>
                <a:cs typeface="Verdana" panose="020B0604030504040204" pitchFamily="34" charset="0"/>
              </a:rPr>
            </a:br>
            <a:endParaRPr lang="it-IT" sz="4000" b="1" spc="300" dirty="0">
              <a:solidFill>
                <a:srgbClr val="4F81BD">
                  <a:lumMod val="75000"/>
                </a:srgb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Tree>
    <p:extLst>
      <p:ext uri="{BB962C8B-B14F-4D97-AF65-F5344CB8AC3E}">
        <p14:creationId xmlns:p14="http://schemas.microsoft.com/office/powerpoint/2010/main" val="21576831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pic>
        <p:nvPicPr>
          <p:cNvPr id="7" name="Immagine 6" descr="world.png"/>
          <p:cNvPicPr>
            <a:picLocks noChangeAspect="1"/>
          </p:cNvPicPr>
          <p:nvPr/>
        </p:nvPicPr>
        <p:blipFill>
          <a:blip r:embed="rId3" cstate="print"/>
          <a:stretch>
            <a:fillRect/>
          </a:stretch>
        </p:blipFill>
        <p:spPr>
          <a:xfrm>
            <a:off x="-612576" y="764704"/>
            <a:ext cx="10434337" cy="5328592"/>
          </a:xfrm>
          <a:prstGeom prst="rect">
            <a:avLst/>
          </a:prstGeom>
          <a:ln>
            <a:noFill/>
          </a:ln>
          <a:effectLst>
            <a:softEdge rad="635000"/>
          </a:effectLst>
        </p:spPr>
      </p:pic>
    </p:spTree>
    <p:extLst>
      <p:ext uri="{BB962C8B-B14F-4D97-AF65-F5344CB8AC3E}">
        <p14:creationId xmlns:p14="http://schemas.microsoft.com/office/powerpoint/2010/main" val="3674847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ttangolo 2"/>
          <p:cNvSpPr/>
          <p:nvPr/>
        </p:nvSpPr>
        <p:spPr>
          <a:xfrm>
            <a:off x="-180528" y="3068960"/>
            <a:ext cx="9144000" cy="646331"/>
          </a:xfrm>
          <a:prstGeom prst="rect">
            <a:avLst/>
          </a:prstGeom>
        </p:spPr>
        <p:txBody>
          <a:bodyPr wrap="square">
            <a:spAutoFit/>
          </a:bodyPr>
          <a:lstStyle/>
          <a:p>
            <a:pPr algn="ctr"/>
            <a:r>
              <a:rPr lang="it-IT" b="1" dirty="0"/>
              <a:t/>
            </a:r>
            <a:br>
              <a:rPr lang="it-IT" b="1" dirty="0"/>
            </a:br>
            <a:endParaRPr lang="it-IT" b="1" dirty="0"/>
          </a:p>
        </p:txBody>
      </p:sp>
      <p:sp>
        <p:nvSpPr>
          <p:cNvPr id="5" name="CasellaDiTesto 4"/>
          <p:cNvSpPr txBox="1"/>
          <p:nvPr/>
        </p:nvSpPr>
        <p:spPr>
          <a:xfrm>
            <a:off x="0" y="9975"/>
            <a:ext cx="9252520" cy="7478970"/>
          </a:xfrm>
          <a:prstGeom prst="rect">
            <a:avLst/>
          </a:prstGeom>
          <a:noFill/>
        </p:spPr>
        <p:txBody>
          <a:bodyPr wrap="square" rtlCol="0">
            <a:spAutoFit/>
          </a:bodyPr>
          <a:lstStyle/>
          <a:p>
            <a:pPr algn="ctr"/>
            <a:r>
              <a:rPr lang="it-IT" sz="32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Per ricevere gratuitamente il</a:t>
            </a:r>
          </a:p>
          <a:p>
            <a:pPr algn="ctr"/>
            <a:r>
              <a:rPr lang="it-IT" sz="32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t>
            </a:r>
            <a:r>
              <a:rPr lang="it-IT" sz="32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documento completo </a:t>
            </a:r>
            <a:r>
              <a:rPr lang="it-IT" sz="32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dal quale è stata </a:t>
            </a:r>
          </a:p>
          <a:p>
            <a:pPr algn="ctr"/>
            <a:r>
              <a:rPr lang="it-IT" sz="32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tratta questa presentazione, e per ogni</a:t>
            </a:r>
          </a:p>
          <a:p>
            <a:pPr algn="ctr"/>
            <a:r>
              <a:rPr lang="it-IT" sz="32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informazione contattaci</a:t>
            </a:r>
            <a:r>
              <a:rPr lang="it-IT" sz="3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a:t>
            </a:r>
            <a:endParaRPr lang="it-IT" sz="3600" b="1" spc="300" dirty="0">
              <a:latin typeface="expressions of the soul" panose="02000603000000000000" pitchFamily="2" charset="0"/>
              <a:ea typeface="expressions of the soul" panose="02000603000000000000" pitchFamily="2" charset="0"/>
              <a:cs typeface="Verdana" panose="020B0604030504040204" pitchFamily="34" charset="0"/>
            </a:endParaRPr>
          </a:p>
          <a:p>
            <a:pPr algn="ctr"/>
            <a:endPar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a:p>
            <a:pPr algn="ct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 </a:t>
            </a:r>
            <a:r>
              <a:rPr lang="it-IT" sz="48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Progetto Scuole Vegan</a:t>
            </a:r>
          </a:p>
          <a:p>
            <a:pPr algn="ctr"/>
            <a:r>
              <a:rPr lang="it-IT" sz="44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 </a:t>
            </a:r>
            <a:endParaRPr lang="it-IT" sz="3600" b="1" spc="300" dirty="0" smtClean="0">
              <a:latin typeface="expressions of the soul" panose="02000603000000000000" pitchFamily="2" charset="0"/>
              <a:ea typeface="expressions of the soul" panose="02000603000000000000" pitchFamily="2" charset="0"/>
              <a:cs typeface="Verdana" panose="020B0604030504040204" pitchFamily="34" charset="0"/>
            </a:endParaRPr>
          </a:p>
          <a:p>
            <a:pPr algn="ctr"/>
            <a:r>
              <a:rPr lang="it-IT" sz="3600" b="1" spc="300" dirty="0">
                <a:latin typeface="expressions of the soul" panose="02000603000000000000" pitchFamily="2" charset="0"/>
                <a:ea typeface="expressions of the soul" panose="02000603000000000000" pitchFamily="2" charset="0"/>
                <a:cs typeface="Verdana" panose="020B0604030504040204" pitchFamily="34" charset="0"/>
              </a:rPr>
              <a:t> </a:t>
            </a:r>
            <a:r>
              <a:rPr lang="it-IT" sz="3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o direttamente il relatore: </a:t>
            </a:r>
            <a:r>
              <a:rPr lang="it-IT" sz="36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stefanovolta@hotmail.it</a:t>
            </a:r>
          </a:p>
          <a:p>
            <a:pPr algn="ctr"/>
            <a:endParaRPr lang="it-IT" sz="36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a:p>
            <a:pPr algn="ctr"/>
            <a:r>
              <a:rPr lang="it-IT" sz="36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        progettoscuolevegan.weebly.com</a:t>
            </a:r>
            <a:r>
              <a:rPr lang="it-IT" sz="3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r>
            <a:br>
              <a:rPr lang="it-IT" sz="3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br>
            <a:r>
              <a:rPr lang="it-IT" sz="3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r>
            <a:br>
              <a:rPr lang="it-IT" sz="3600" b="1" spc="300" dirty="0" smtClean="0">
                <a:latin typeface="expressions of the soul" panose="02000603000000000000" pitchFamily="2" charset="0"/>
                <a:ea typeface="expressions of the soul" panose="02000603000000000000" pitchFamily="2" charset="0"/>
                <a:cs typeface="Verdana" panose="020B0604030504040204" pitchFamily="34" charset="0"/>
              </a:rPr>
            </a:br>
            <a:endParaRPr lang="it-IT" sz="36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
        <p:nvSpPr>
          <p:cNvPr id="8" name="CasellaDiTesto 7"/>
          <p:cNvSpPr txBox="1"/>
          <p:nvPr/>
        </p:nvSpPr>
        <p:spPr>
          <a:xfrm>
            <a:off x="2195736" y="7821488"/>
            <a:ext cx="8250705" cy="1323439"/>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a:r>
            <a:b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b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pic>
        <p:nvPicPr>
          <p:cNvPr id="4100" name="Picture 4" descr="mail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97" y="3893206"/>
            <a:ext cx="1408001" cy="1408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pps web brows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97" y="546871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ocial facebook box blu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97" y="2492896"/>
            <a:ext cx="1222395" cy="122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72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140393" y="1287244"/>
            <a:ext cx="9034555"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1-La strategia della distrazione </a:t>
            </a:r>
            <a:b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br>
            <a:r>
              <a:rPr lang="it-IT" altLang="it-IT" dirty="0">
                <a:solidFill>
                  <a:srgbClr val="000000"/>
                </a:solidFill>
                <a:latin typeface="+mn-lt"/>
                <a:ea typeface="expressions of the soul" panose="02000603000000000000" pitchFamily="2" charset="0"/>
                <a:cs typeface="Times New Roman" pitchFamily="18" charset="0"/>
              </a:rPr>
              <a:t>D</a:t>
            </a:r>
            <a: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eviare l’attenzione del pubblico dai problemi importanti e dei cambiamenti decisi dalle élites inondandoli</a:t>
            </a:r>
            <a:r>
              <a:rPr kumimoji="0" lang="it-IT" altLang="it-IT" b="0" i="0" u="none" strike="noStrike" cap="none" normalizeH="0" dirty="0" smtClean="0">
                <a:ln>
                  <a:noFill/>
                </a:ln>
                <a:solidFill>
                  <a:srgbClr val="000000"/>
                </a:solidFill>
                <a:effectLst/>
                <a:latin typeface="+mn-lt"/>
                <a:ea typeface="expressions of the soul" panose="02000603000000000000" pitchFamily="2" charset="0"/>
                <a:cs typeface="Times New Roman" pitchFamily="18" charset="0"/>
              </a:rPr>
              <a:t> d</a:t>
            </a:r>
            <a: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i continue distrazioni e di informazioni insignificanti. </a:t>
            </a:r>
            <a:b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br>
            <a: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2- Creare problemi e poi offrire le soluzioni</a:t>
            </a:r>
            <a:b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br>
            <a: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Si crea un problema, con lo scopo che sia questo il mandante delle misure che si desiderano far accettare. (es. </a:t>
            </a:r>
            <a:r>
              <a:rPr lang="it-IT" i="1" dirty="0">
                <a:latin typeface="+mn-lt"/>
              </a:rPr>
              <a:t>creare una crisi economica per far accettare come un male necessario la retrocessione dei diritti sociali e lo smantellamento dei servizi pubblici</a:t>
            </a:r>
            <a: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a:t>
            </a:r>
          </a:p>
          <a:p>
            <a:pPr marL="0" marR="0" lvl="0" indent="0" defTabSz="914400" rtl="0" eaLnBrk="1" fontAlgn="base" latinLnBrk="0" hangingPunct="1">
              <a:lnSpc>
                <a:spcPct val="100000"/>
              </a:lnSpc>
              <a:spcBef>
                <a:spcPct val="0"/>
              </a:spcBef>
              <a:spcAft>
                <a:spcPct val="0"/>
              </a:spcAft>
              <a:buClrTx/>
              <a:buSzTx/>
              <a:buFontTx/>
              <a:buNone/>
              <a:tabLst/>
            </a:pPr>
            <a: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 </a:t>
            </a:r>
            <a: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3-La strategia della gradualità</a:t>
            </a:r>
            <a:b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br>
            <a: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Per far accettare una misura inaccettabile, basta applicarla gradualmente, a contagocce, per anni consecutivi. </a:t>
            </a:r>
          </a:p>
          <a:p>
            <a:pPr marL="0" marR="0" lvl="0" indent="0" defTabSz="914400" rtl="0" eaLnBrk="1" fontAlgn="base" latinLnBrk="0" hangingPunct="1">
              <a:lnSpc>
                <a:spcPct val="100000"/>
              </a:lnSpc>
              <a:spcBef>
                <a:spcPct val="0"/>
              </a:spcBef>
              <a:spcAft>
                <a:spcPct val="0"/>
              </a:spcAft>
              <a:buClrTx/>
              <a:buSzTx/>
              <a:buFontTx/>
              <a:buNone/>
              <a:tabLst/>
            </a:pPr>
            <a: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4- La strategia del differire</a:t>
            </a:r>
            <a:br>
              <a:rPr kumimoji="0" lang="it-IT" altLang="it-IT" b="1"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br>
            <a:r>
              <a:rPr kumimoji="0" lang="it-IT" altLang="it-IT" b="0" i="0" u="none" strike="noStrike" cap="none" normalizeH="0" baseline="0" dirty="0" smtClean="0">
                <a:ln>
                  <a:noFill/>
                </a:ln>
                <a:solidFill>
                  <a:srgbClr val="000000"/>
                </a:solidFill>
                <a:effectLst/>
                <a:latin typeface="+mn-lt"/>
                <a:ea typeface="expressions of the soul" panose="02000603000000000000" pitchFamily="2" charset="0"/>
                <a:cs typeface="Times New Roman" pitchFamily="18" charset="0"/>
              </a:rPr>
              <a:t>Un altro modo per far accettare una decisione impopolare è quella di presentarla come “dolorosa e necessaria”, ottenendo l’accettazione pubblica, nel momento, per un’applicazione futura. E’ più facile accettare un sacrificio futuro che un sacrificio immediato. </a:t>
            </a:r>
          </a:p>
          <a:p>
            <a:r>
              <a:rPr lang="it-IT" altLang="it-IT" b="1" dirty="0">
                <a:solidFill>
                  <a:srgbClr val="000000"/>
                </a:solidFill>
                <a:latin typeface="+mn-lt"/>
                <a:ea typeface="expressions of the soul" panose="02000603000000000000" pitchFamily="2" charset="0"/>
                <a:cs typeface="Times New Roman" pitchFamily="18" charset="0"/>
              </a:rPr>
              <a:t>5- Rivolgersi al pubblico come ai </a:t>
            </a:r>
            <a:r>
              <a:rPr lang="it-IT" altLang="it-IT" b="1" dirty="0" smtClean="0">
                <a:solidFill>
                  <a:srgbClr val="000000"/>
                </a:solidFill>
                <a:latin typeface="+mn-lt"/>
                <a:ea typeface="expressions of the soul" panose="02000603000000000000" pitchFamily="2" charset="0"/>
                <a:cs typeface="Times New Roman" pitchFamily="18" charset="0"/>
              </a:rPr>
              <a:t>bambini</a:t>
            </a:r>
            <a:r>
              <a:rPr lang="it-IT" altLang="it-IT" b="1" dirty="0">
                <a:solidFill>
                  <a:srgbClr val="000000"/>
                </a:solidFill>
                <a:latin typeface="+mn-lt"/>
                <a:ea typeface="expressions of the soul" panose="02000603000000000000" pitchFamily="2" charset="0"/>
                <a:cs typeface="Times New Roman" pitchFamily="18" charset="0"/>
              </a:rPr>
              <a:t/>
            </a:r>
            <a:br>
              <a:rPr lang="it-IT" altLang="it-IT" b="1" dirty="0">
                <a:solidFill>
                  <a:srgbClr val="000000"/>
                </a:solidFill>
                <a:latin typeface="+mn-lt"/>
                <a:ea typeface="expressions of the soul" panose="02000603000000000000" pitchFamily="2" charset="0"/>
                <a:cs typeface="Times New Roman" pitchFamily="18" charset="0"/>
              </a:rPr>
            </a:br>
            <a:r>
              <a:rPr lang="it-IT" altLang="it-IT" dirty="0">
                <a:solidFill>
                  <a:srgbClr val="000000"/>
                </a:solidFill>
                <a:latin typeface="+mn-lt"/>
                <a:ea typeface="expressions of the soul" panose="02000603000000000000" pitchFamily="2" charset="0"/>
                <a:cs typeface="Times New Roman" pitchFamily="18" charset="0"/>
              </a:rPr>
              <a:t>Se qualcuno si rivolge ad una persona come se avesse 12 anni o meno, allora, in base alla suggestionabilità, lei tenderà, con certa probabilità, ad una risposta o reazione anche sprovvista di senso critico come quella di una persona di 12 anni o </a:t>
            </a:r>
            <a:r>
              <a:rPr lang="it-IT" altLang="it-IT" dirty="0" smtClean="0">
                <a:solidFill>
                  <a:srgbClr val="000000"/>
                </a:solidFill>
                <a:latin typeface="+mn-lt"/>
                <a:ea typeface="expressions of the soul" panose="02000603000000000000" pitchFamily="2" charset="0"/>
                <a:cs typeface="Times New Roman" pitchFamily="18" charset="0"/>
              </a:rPr>
              <a:t>meno (es. le pubblicità)</a:t>
            </a:r>
            <a:endParaRPr lang="it-IT" altLang="it-IT" dirty="0">
              <a:solidFill>
                <a:srgbClr val="000000"/>
              </a:solidFill>
              <a:latin typeface="+mn-lt"/>
              <a:ea typeface="expressions of the soul" panose="02000603000000000000" pitchFamily="2"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smtClean="0">
              <a:ln>
                <a:noFill/>
              </a:ln>
              <a:solidFill>
                <a:schemeClr val="tx1"/>
              </a:solidFill>
              <a:effectLst/>
              <a:latin typeface="+mn-lt"/>
              <a:ea typeface="expressions of the soul" panose="02000603000000000000" pitchFamily="2" charset="0"/>
            </a:endParaRPr>
          </a:p>
        </p:txBody>
      </p:sp>
      <p:sp>
        <p:nvSpPr>
          <p:cNvPr id="3" name="CasellaDiTesto 2"/>
          <p:cNvSpPr txBox="1"/>
          <p:nvPr/>
        </p:nvSpPr>
        <p:spPr>
          <a:xfrm>
            <a:off x="0" y="260648"/>
            <a:ext cx="9143999" cy="707886"/>
          </a:xfrm>
          <a:prstGeom prst="rect">
            <a:avLst/>
          </a:prstGeom>
          <a:noFill/>
        </p:spPr>
        <p:txBody>
          <a:bodyPr wrap="square" rtlCol="0">
            <a:spAutoFit/>
          </a:bodyPr>
          <a:lstStyle/>
          <a:p>
            <a:pPr algn="ctr"/>
            <a:r>
              <a:rPr lang="it-IT" sz="4000" b="1" spc="300" dirty="0" smtClean="0">
                <a:latin typeface="expressions of the soul" panose="02000603000000000000" pitchFamily="2" charset="0"/>
                <a:ea typeface="expressions of the soul" panose="02000603000000000000" pitchFamily="2" charset="0"/>
                <a:cs typeface="Verdana" panose="020B0604030504040204" pitchFamily="34" charset="0"/>
              </a:rPr>
              <a:t>  10 STRATEGIE DI </a:t>
            </a:r>
            <a:r>
              <a:rPr lang="it-IT" sz="4000" b="1" spc="300" dirty="0" smtClean="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rPr>
              <a:t>MANIPOLAZIONE</a:t>
            </a:r>
            <a:endParaRPr lang="it-IT" sz="4000" b="1" spc="300" dirty="0">
              <a:solidFill>
                <a:schemeClr val="accent1">
                  <a:lumMod val="75000"/>
                </a:schemeClr>
              </a:solidFill>
              <a:latin typeface="expressions of the soul" panose="02000603000000000000" pitchFamily="2" charset="0"/>
              <a:ea typeface="expressions of the soul" panose="02000603000000000000" pitchFamily="2" charset="0"/>
              <a:cs typeface="Verdana" panose="020B0604030504040204" pitchFamily="34" charset="0"/>
            </a:endParaRPr>
          </a:p>
        </p:txBody>
      </p:sp>
    </p:spTree>
    <p:extLst>
      <p:ext uri="{BB962C8B-B14F-4D97-AF65-F5344CB8AC3E}">
        <p14:creationId xmlns:p14="http://schemas.microsoft.com/office/powerpoint/2010/main" val="120045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ttangolo 1"/>
          <p:cNvSpPr/>
          <p:nvPr/>
        </p:nvSpPr>
        <p:spPr>
          <a:xfrm>
            <a:off x="358487" y="506313"/>
            <a:ext cx="8352928" cy="5078313"/>
          </a:xfrm>
          <a:prstGeom prst="rect">
            <a:avLst/>
          </a:prstGeom>
        </p:spPr>
        <p:txBody>
          <a:bodyPr wrap="square">
            <a:spAutoFit/>
          </a:bodyPr>
          <a:lstStyle/>
          <a:p>
            <a:pPr lvl="0" fontAlgn="base">
              <a:spcBef>
                <a:spcPct val="0"/>
              </a:spcBef>
              <a:spcAft>
                <a:spcPct val="0"/>
              </a:spcAft>
            </a:pPr>
            <a:r>
              <a:rPr lang="it-IT" altLang="it-IT" b="1" dirty="0" smtClean="0">
                <a:solidFill>
                  <a:srgbClr val="000000"/>
                </a:solidFill>
                <a:latin typeface="+mj-lt"/>
                <a:cs typeface="Times New Roman" pitchFamily="18" charset="0"/>
              </a:rPr>
              <a:t>6- </a:t>
            </a:r>
            <a:r>
              <a:rPr lang="it-IT" altLang="it-IT" b="1" dirty="0">
                <a:solidFill>
                  <a:srgbClr val="000000"/>
                </a:solidFill>
                <a:latin typeface="+mj-lt"/>
                <a:cs typeface="Times New Roman" pitchFamily="18" charset="0"/>
              </a:rPr>
              <a:t>Usare l’aspetto emotivo molto più della </a:t>
            </a:r>
            <a:r>
              <a:rPr lang="it-IT" altLang="it-IT" b="1" dirty="0" smtClean="0">
                <a:solidFill>
                  <a:srgbClr val="000000"/>
                </a:solidFill>
                <a:latin typeface="+mj-lt"/>
                <a:cs typeface="Times New Roman" pitchFamily="18" charset="0"/>
              </a:rPr>
              <a:t>riflessione</a:t>
            </a:r>
            <a:r>
              <a:rPr lang="it-IT" altLang="it-IT" b="1" dirty="0">
                <a:solidFill>
                  <a:srgbClr val="000000"/>
                </a:solidFill>
                <a:latin typeface="+mj-lt"/>
                <a:cs typeface="Times New Roman" pitchFamily="18" charset="0"/>
              </a:rPr>
              <a:t> </a:t>
            </a:r>
            <a:br>
              <a:rPr lang="it-IT" altLang="it-IT" b="1" dirty="0">
                <a:solidFill>
                  <a:srgbClr val="000000"/>
                </a:solidFill>
                <a:latin typeface="+mj-lt"/>
                <a:cs typeface="Times New Roman" pitchFamily="18" charset="0"/>
              </a:rPr>
            </a:br>
            <a:r>
              <a:rPr lang="it-IT" altLang="it-IT" dirty="0">
                <a:solidFill>
                  <a:srgbClr val="000000"/>
                </a:solidFill>
                <a:latin typeface="+mj-lt"/>
                <a:cs typeface="Times New Roman" pitchFamily="18" charset="0"/>
              </a:rPr>
              <a:t>Sfruttate l'emozione è una tecnica classica per provocare un corto circuito su un'analisi razionale e, infine, il senso critico dell'individuo. Inoltre, l'uso del registro emotivo permette aprire la porta d’accesso all’inconscio per impiantare o iniettare idee, desideri, paure e timori, compulsioni, o indurre comportamenti.</a:t>
            </a:r>
            <a:endParaRPr lang="it-IT" altLang="it-IT" dirty="0">
              <a:latin typeface="+mj-lt"/>
              <a:cs typeface="Arial" pitchFamily="34" charset="0"/>
            </a:endParaRPr>
          </a:p>
          <a:p>
            <a:pPr lvl="0" eaLnBrk="0" fontAlgn="base" hangingPunct="0">
              <a:spcBef>
                <a:spcPct val="0"/>
              </a:spcBef>
              <a:spcAft>
                <a:spcPct val="0"/>
              </a:spcAft>
            </a:pPr>
            <a:r>
              <a:rPr lang="it-IT" altLang="it-IT" b="1" dirty="0">
                <a:solidFill>
                  <a:srgbClr val="000000"/>
                </a:solidFill>
                <a:latin typeface="+mj-lt"/>
                <a:cs typeface="Times New Roman" pitchFamily="18" charset="0"/>
              </a:rPr>
              <a:t>7- Mantenere il pubblico nell’ignoranza e nella </a:t>
            </a:r>
            <a:r>
              <a:rPr lang="it-IT" altLang="it-IT" b="1" dirty="0" smtClean="0">
                <a:solidFill>
                  <a:srgbClr val="000000"/>
                </a:solidFill>
                <a:latin typeface="+mj-lt"/>
                <a:cs typeface="Times New Roman" pitchFamily="18" charset="0"/>
              </a:rPr>
              <a:t>mediocrità</a:t>
            </a:r>
            <a:r>
              <a:rPr lang="it-IT" altLang="it-IT" b="1" dirty="0">
                <a:solidFill>
                  <a:srgbClr val="000000"/>
                </a:solidFill>
                <a:latin typeface="+mj-lt"/>
                <a:cs typeface="Times New Roman" pitchFamily="18" charset="0"/>
              </a:rPr>
              <a:t/>
            </a:r>
            <a:br>
              <a:rPr lang="it-IT" altLang="it-IT" b="1" dirty="0">
                <a:solidFill>
                  <a:srgbClr val="000000"/>
                </a:solidFill>
                <a:latin typeface="+mj-lt"/>
                <a:cs typeface="Times New Roman" pitchFamily="18" charset="0"/>
              </a:rPr>
            </a:br>
            <a:r>
              <a:rPr lang="it-IT" altLang="it-IT" dirty="0">
                <a:solidFill>
                  <a:srgbClr val="000000"/>
                </a:solidFill>
                <a:latin typeface="+mj-lt"/>
                <a:cs typeface="Times New Roman" pitchFamily="18" charset="0"/>
              </a:rPr>
              <a:t>Far si che il pubblico sia incapace di comprendere le tecnologie ed i metodi usati per il suo controllo e la sua schiavitù. </a:t>
            </a:r>
            <a:r>
              <a:rPr lang="it-IT" altLang="it-IT" dirty="0" smtClean="0">
                <a:solidFill>
                  <a:srgbClr val="000000"/>
                </a:solidFill>
                <a:latin typeface="+mj-lt"/>
                <a:cs typeface="Times New Roman" pitchFamily="18" charset="0"/>
              </a:rPr>
              <a:t>(vedi scuole italiane, tra le ultime in EU)</a:t>
            </a:r>
            <a:r>
              <a:rPr lang="it-IT" altLang="it-IT" dirty="0">
                <a:solidFill>
                  <a:srgbClr val="000000"/>
                </a:solidFill>
                <a:latin typeface="+mj-lt"/>
                <a:cs typeface="Times New Roman" pitchFamily="18" charset="0"/>
              </a:rPr>
              <a:t/>
            </a:r>
            <a:br>
              <a:rPr lang="it-IT" altLang="it-IT" dirty="0">
                <a:solidFill>
                  <a:srgbClr val="000000"/>
                </a:solidFill>
                <a:latin typeface="+mj-lt"/>
                <a:cs typeface="Times New Roman" pitchFamily="18" charset="0"/>
              </a:rPr>
            </a:br>
            <a:r>
              <a:rPr lang="it-IT" altLang="it-IT" b="1" dirty="0">
                <a:solidFill>
                  <a:srgbClr val="000000"/>
                </a:solidFill>
                <a:latin typeface="+mj-lt"/>
                <a:cs typeface="Times New Roman" pitchFamily="18" charset="0"/>
              </a:rPr>
              <a:t>8- Stimolare il pubblico ad essere compiacente con la </a:t>
            </a:r>
            <a:r>
              <a:rPr lang="it-IT" altLang="it-IT" b="1" dirty="0" smtClean="0">
                <a:solidFill>
                  <a:srgbClr val="000000"/>
                </a:solidFill>
                <a:latin typeface="+mj-lt"/>
                <a:cs typeface="Times New Roman" pitchFamily="18" charset="0"/>
              </a:rPr>
              <a:t>mediocrità</a:t>
            </a:r>
            <a:r>
              <a:rPr lang="it-IT" altLang="it-IT" b="1" dirty="0">
                <a:solidFill>
                  <a:srgbClr val="000000"/>
                </a:solidFill>
                <a:latin typeface="+mj-lt"/>
                <a:cs typeface="Times New Roman" pitchFamily="18" charset="0"/>
              </a:rPr>
              <a:t/>
            </a:r>
            <a:br>
              <a:rPr lang="it-IT" altLang="it-IT" b="1" dirty="0">
                <a:solidFill>
                  <a:srgbClr val="000000"/>
                </a:solidFill>
                <a:latin typeface="+mj-lt"/>
                <a:cs typeface="Times New Roman" pitchFamily="18" charset="0"/>
              </a:rPr>
            </a:br>
            <a:r>
              <a:rPr lang="it-IT" altLang="it-IT" dirty="0">
                <a:solidFill>
                  <a:srgbClr val="000000"/>
                </a:solidFill>
                <a:latin typeface="+mj-lt"/>
                <a:cs typeface="Times New Roman" pitchFamily="18" charset="0"/>
              </a:rPr>
              <a:t>Spingere il pubblico a ritenere che è di moda essere stupidi, volgari e ignoranti ...</a:t>
            </a:r>
            <a:endParaRPr lang="it-IT" altLang="it-IT" dirty="0">
              <a:latin typeface="+mj-lt"/>
              <a:cs typeface="Arial" pitchFamily="34" charset="0"/>
            </a:endParaRPr>
          </a:p>
          <a:p>
            <a:pPr lvl="0" eaLnBrk="0" fontAlgn="base" hangingPunct="0">
              <a:spcBef>
                <a:spcPct val="0"/>
              </a:spcBef>
              <a:spcAft>
                <a:spcPct val="0"/>
              </a:spcAft>
            </a:pPr>
            <a:r>
              <a:rPr lang="it-IT" altLang="it-IT" b="1" dirty="0">
                <a:solidFill>
                  <a:srgbClr val="000000"/>
                </a:solidFill>
                <a:latin typeface="+mj-lt"/>
                <a:cs typeface="Times New Roman" pitchFamily="18" charset="0"/>
              </a:rPr>
              <a:t>9- Rafforzare </a:t>
            </a:r>
            <a:r>
              <a:rPr lang="it-IT" altLang="it-IT" b="1" dirty="0" smtClean="0">
                <a:solidFill>
                  <a:srgbClr val="000000"/>
                </a:solidFill>
                <a:latin typeface="+mj-lt"/>
                <a:cs typeface="Times New Roman" pitchFamily="18" charset="0"/>
              </a:rPr>
              <a:t>l’auto-colpevolezza</a:t>
            </a:r>
            <a:endParaRPr lang="it-IT" altLang="it-IT" dirty="0">
              <a:latin typeface="+mj-lt"/>
              <a:cs typeface="Arial" pitchFamily="34" charset="0"/>
            </a:endParaRPr>
          </a:p>
          <a:p>
            <a:pPr lvl="0" eaLnBrk="0" fontAlgn="base" hangingPunct="0">
              <a:spcBef>
                <a:spcPct val="0"/>
              </a:spcBef>
              <a:spcAft>
                <a:spcPct val="0"/>
              </a:spcAft>
            </a:pPr>
            <a:r>
              <a:rPr lang="it-IT" altLang="it-IT" dirty="0">
                <a:solidFill>
                  <a:srgbClr val="000000"/>
                </a:solidFill>
                <a:latin typeface="+mj-lt"/>
                <a:cs typeface="Times New Roman" pitchFamily="18" charset="0"/>
              </a:rPr>
              <a:t>Far credere all’individuo che è soltanto lui il colpevole della sua disgrazia, per causa della sua insufficiente intelligenza, delle sue capacità o dei suoi sforzi. </a:t>
            </a:r>
          </a:p>
          <a:p>
            <a:pPr lvl="0" eaLnBrk="0" fontAlgn="base" hangingPunct="0">
              <a:spcBef>
                <a:spcPct val="0"/>
              </a:spcBef>
              <a:spcAft>
                <a:spcPct val="0"/>
              </a:spcAft>
            </a:pPr>
            <a:r>
              <a:rPr lang="it-IT" altLang="it-IT" b="1" dirty="0">
                <a:solidFill>
                  <a:srgbClr val="000000"/>
                </a:solidFill>
                <a:latin typeface="+mj-lt"/>
                <a:cs typeface="Times New Roman" pitchFamily="18" charset="0"/>
              </a:rPr>
              <a:t>10- Conoscere gli individui meglio di quanto loro stessi si </a:t>
            </a:r>
            <a:r>
              <a:rPr lang="it-IT" altLang="it-IT" b="1" dirty="0" smtClean="0">
                <a:solidFill>
                  <a:srgbClr val="000000"/>
                </a:solidFill>
                <a:latin typeface="+mj-lt"/>
                <a:cs typeface="Times New Roman" pitchFamily="18" charset="0"/>
              </a:rPr>
              <a:t>conoscono</a:t>
            </a:r>
            <a:r>
              <a:rPr lang="it-IT" altLang="it-IT" b="1" dirty="0">
                <a:solidFill>
                  <a:srgbClr val="000000"/>
                </a:solidFill>
                <a:latin typeface="+mj-lt"/>
                <a:cs typeface="Times New Roman" pitchFamily="18" charset="0"/>
              </a:rPr>
              <a:t/>
            </a:r>
            <a:br>
              <a:rPr lang="it-IT" altLang="it-IT" b="1" dirty="0">
                <a:solidFill>
                  <a:srgbClr val="000000"/>
                </a:solidFill>
                <a:latin typeface="+mj-lt"/>
                <a:cs typeface="Times New Roman" pitchFamily="18" charset="0"/>
              </a:rPr>
            </a:br>
            <a:r>
              <a:rPr lang="it-IT" altLang="it-IT" dirty="0">
                <a:solidFill>
                  <a:srgbClr val="000000"/>
                </a:solidFill>
                <a:latin typeface="+mj-lt"/>
                <a:cs typeface="Times New Roman" pitchFamily="18" charset="0"/>
              </a:rPr>
              <a:t>Il sistema è riuscito a conoscere meglio l’individuo comune di quanto egli stesso si conosca. Questo significa che, nella maggior parte dei casi, il sistema esercita un controllo maggiore ed un gran potere sugli individui, maggiore di quello che lo stesso individuo esercita su sé stesso</a:t>
            </a:r>
            <a:endParaRPr lang="it-IT" dirty="0">
              <a:latin typeface="+mj-lt"/>
            </a:endParaRPr>
          </a:p>
        </p:txBody>
      </p:sp>
      <p:sp>
        <p:nvSpPr>
          <p:cNvPr id="3" name="CasellaDiTesto 2"/>
          <p:cNvSpPr txBox="1"/>
          <p:nvPr/>
        </p:nvSpPr>
        <p:spPr>
          <a:xfrm>
            <a:off x="4729883" y="5805264"/>
            <a:ext cx="4392488" cy="954107"/>
          </a:xfrm>
          <a:prstGeom prst="rect">
            <a:avLst/>
          </a:prstGeom>
          <a:noFill/>
        </p:spPr>
        <p:txBody>
          <a:bodyPr wrap="square" rtlCol="0">
            <a:spAutoFit/>
          </a:bodyPr>
          <a:lstStyle/>
          <a:p>
            <a:r>
              <a:rPr lang="it-IT" sz="2000" spc="300" dirty="0" smtClean="0">
                <a:latin typeface="expressions of the soul" panose="02000603000000000000" pitchFamily="2" charset="0"/>
                <a:ea typeface="expressions of the soul" panose="02000603000000000000" pitchFamily="2" charset="0"/>
              </a:rPr>
              <a:t>Noam Chomsky </a:t>
            </a:r>
          </a:p>
          <a:p>
            <a:r>
              <a:rPr lang="it-IT" spc="300" dirty="0" smtClean="0">
                <a:latin typeface="expressions of the soul" panose="02000603000000000000" pitchFamily="2" charset="0"/>
                <a:ea typeface="expressions of the soul" panose="02000603000000000000" pitchFamily="2" charset="0"/>
              </a:rPr>
              <a:t>(linguista, matematico, professore,    </a:t>
            </a:r>
          </a:p>
          <a:p>
            <a:r>
              <a:rPr lang="it-IT" spc="300" dirty="0">
                <a:latin typeface="expressions of the soul" panose="02000603000000000000" pitchFamily="2" charset="0"/>
                <a:ea typeface="expressions of the soul" panose="02000603000000000000" pitchFamily="2" charset="0"/>
              </a:rPr>
              <a:t> </a:t>
            </a:r>
            <a:r>
              <a:rPr lang="it-IT" spc="300" dirty="0" smtClean="0">
                <a:latin typeface="expressions of the soul" panose="02000603000000000000" pitchFamily="2" charset="0"/>
                <a:ea typeface="expressions of the soul" panose="02000603000000000000" pitchFamily="2" charset="0"/>
              </a:rPr>
              <a:t>saggista politico)</a:t>
            </a:r>
            <a:endParaRPr lang="it-IT" spc="300" dirty="0">
              <a:latin typeface="expressions of the soul" panose="02000603000000000000" pitchFamily="2" charset="0"/>
              <a:ea typeface="expressions of the soul" panose="02000603000000000000" pitchFamily="2" charset="0"/>
            </a:endParaRPr>
          </a:p>
        </p:txBody>
      </p:sp>
    </p:spTree>
    <p:extLst>
      <p:ext uri="{BB962C8B-B14F-4D97-AF65-F5344CB8AC3E}">
        <p14:creationId xmlns:p14="http://schemas.microsoft.com/office/powerpoint/2010/main" val="418237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3238</TotalTime>
  <Words>3034</Words>
  <Application>Microsoft Office PowerPoint</Application>
  <PresentationFormat>Presentazione su schermo (4:3)</PresentationFormat>
  <Paragraphs>537</Paragraphs>
  <Slides>75</Slides>
  <Notes>0</Notes>
  <HiddenSlides>0</HiddenSlides>
  <MMClips>0</MMClips>
  <ScaleCrop>false</ScaleCrop>
  <HeadingPairs>
    <vt:vector size="4" baseType="variant">
      <vt:variant>
        <vt:lpstr>Tema</vt:lpstr>
      </vt:variant>
      <vt:variant>
        <vt:i4>1</vt:i4>
      </vt:variant>
      <vt:variant>
        <vt:lpstr>Titoli diapositive</vt:lpstr>
      </vt:variant>
      <vt:variant>
        <vt:i4>75</vt:i4>
      </vt:variant>
    </vt:vector>
  </HeadingPairs>
  <TitlesOfParts>
    <vt:vector size="76" baseType="lpstr">
      <vt:lpstr>Tema di Office</vt:lpstr>
      <vt:lpstr>CONSUMISMO: L’ IMPATTO GLOBALE  DIETRO LE NOSTRE  SCELTE ALIMENTARI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L’IMPATTO AMBIENTALE DEI PRODOTTI DI ORIGINE ANIMALE</dc:title>
  <dc:creator>MARA</dc:creator>
  <cp:lastModifiedBy>MARA</cp:lastModifiedBy>
  <cp:revision>157</cp:revision>
  <dcterms:created xsi:type="dcterms:W3CDTF">2014-05-31T12:30:17Z</dcterms:created>
  <dcterms:modified xsi:type="dcterms:W3CDTF">2015-03-10T13:28:56Z</dcterms:modified>
</cp:coreProperties>
</file>