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Lst>
  <p:sldIdLst>
    <p:sldId id="256" r:id="rId2"/>
    <p:sldId id="300" r:id="rId3"/>
    <p:sldId id="258" r:id="rId4"/>
    <p:sldId id="259" r:id="rId5"/>
    <p:sldId id="302" r:id="rId6"/>
    <p:sldId id="260" r:id="rId7"/>
    <p:sldId id="303" r:id="rId8"/>
    <p:sldId id="261" r:id="rId9"/>
    <p:sldId id="262" r:id="rId10"/>
    <p:sldId id="264" r:id="rId11"/>
    <p:sldId id="265" r:id="rId12"/>
    <p:sldId id="285" r:id="rId13"/>
    <p:sldId id="271" r:id="rId14"/>
    <p:sldId id="286" r:id="rId15"/>
    <p:sldId id="287" r:id="rId16"/>
    <p:sldId id="288" r:id="rId17"/>
    <p:sldId id="263" r:id="rId18"/>
    <p:sldId id="299" r:id="rId19"/>
    <p:sldId id="273" r:id="rId20"/>
    <p:sldId id="292" r:id="rId21"/>
    <p:sldId id="284" r:id="rId22"/>
    <p:sldId id="291" r:id="rId23"/>
    <p:sldId id="289" r:id="rId24"/>
    <p:sldId id="290" r:id="rId25"/>
    <p:sldId id="276" r:id="rId26"/>
    <p:sldId id="304" r:id="rId27"/>
    <p:sldId id="293" r:id="rId28"/>
    <p:sldId id="294" r:id="rId29"/>
    <p:sldId id="296" r:id="rId30"/>
    <p:sldId id="295" r:id="rId31"/>
    <p:sldId id="280" r:id="rId32"/>
    <p:sldId id="282" r:id="rId33"/>
    <p:sldId id="283" r:id="rId34"/>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diagrams/_rels/data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image" Target="../media/image50.png"/><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diagrams/_rels/drawing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image" Target="../media/image50.png"/><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6FF2357-C57D-4EE6-8A28-00E22EEA298D}" type="doc">
      <dgm:prSet loTypeId="urn:microsoft.com/office/officeart/2005/8/layout/hList9" loCatId="list" qsTypeId="urn:microsoft.com/office/officeart/2005/8/quickstyle/simple1" qsCatId="simple" csTypeId="urn:microsoft.com/office/officeart/2005/8/colors/colorful3" csCatId="colorful" phldr="1"/>
      <dgm:spPr/>
      <dgm:t>
        <a:bodyPr/>
        <a:lstStyle/>
        <a:p>
          <a:endParaRPr lang="it-IT"/>
        </a:p>
      </dgm:t>
    </dgm:pt>
    <dgm:pt modelId="{489912E2-416C-4815-8A9F-D3072E32C7B2}">
      <dgm:prSet phldrT="[Testo]" custT="1"/>
      <dgm:spPr/>
      <dgm:t>
        <a:bodyPr/>
        <a:lstStyle/>
        <a:p>
          <a:r>
            <a:rPr lang="it-IT" sz="9600" dirty="0" smtClean="0"/>
            <a:t>IO</a:t>
          </a:r>
          <a:endParaRPr lang="it-IT" sz="9600" dirty="0"/>
        </a:p>
      </dgm:t>
    </dgm:pt>
    <dgm:pt modelId="{567306AB-8E3D-4417-A5B5-414BF6CF1FFA}" type="parTrans" cxnId="{5ECFB730-647F-4C82-974E-B8E11115DB8E}">
      <dgm:prSet/>
      <dgm:spPr/>
      <dgm:t>
        <a:bodyPr/>
        <a:lstStyle/>
        <a:p>
          <a:endParaRPr lang="it-IT"/>
        </a:p>
      </dgm:t>
    </dgm:pt>
    <dgm:pt modelId="{2BB5933A-A9DC-452F-AE0D-3A054F0A55D2}" type="sibTrans" cxnId="{5ECFB730-647F-4C82-974E-B8E11115DB8E}">
      <dgm:prSet/>
      <dgm:spPr/>
      <dgm:t>
        <a:bodyPr/>
        <a:lstStyle/>
        <a:p>
          <a:endParaRPr lang="it-IT"/>
        </a:p>
      </dgm:t>
    </dgm:pt>
    <dgm:pt modelId="{D8396014-A1B0-48BB-873C-8988C35BEF9C}">
      <dgm:prSet phldrT="[Testo]" phldr="1"/>
      <dgm:spPr/>
      <dgm:t>
        <a:bodyPr/>
        <a:lstStyle/>
        <a:p>
          <a:endParaRPr lang="it-IT" dirty="0"/>
        </a:p>
      </dgm:t>
    </dgm:pt>
    <dgm:pt modelId="{CCAFF2DC-ECC8-47FE-9835-8DE87CE094CF}" type="parTrans" cxnId="{A3AD1DBA-F617-4CB4-8DE4-3465EF16004A}">
      <dgm:prSet/>
      <dgm:spPr/>
      <dgm:t>
        <a:bodyPr/>
        <a:lstStyle/>
        <a:p>
          <a:endParaRPr lang="it-IT"/>
        </a:p>
      </dgm:t>
    </dgm:pt>
    <dgm:pt modelId="{17CD3ECF-88C4-4700-9180-22A56812CE69}" type="sibTrans" cxnId="{A3AD1DBA-F617-4CB4-8DE4-3465EF16004A}">
      <dgm:prSet/>
      <dgm:spPr/>
      <dgm:t>
        <a:bodyPr/>
        <a:lstStyle/>
        <a:p>
          <a:endParaRPr lang="it-IT"/>
        </a:p>
      </dgm:t>
    </dgm:pt>
    <dgm:pt modelId="{80EE6428-E255-4390-B24C-EA90EB9911BA}">
      <dgm:prSet phldrT="[Testo]"/>
      <dgm:spPr/>
      <dgm:t>
        <a:bodyPr/>
        <a:lstStyle/>
        <a:p>
          <a:r>
            <a:rPr lang="it-IT" dirty="0" smtClean="0"/>
            <a:t>ALTRI</a:t>
          </a:r>
          <a:endParaRPr lang="it-IT" dirty="0"/>
        </a:p>
      </dgm:t>
    </dgm:pt>
    <dgm:pt modelId="{745E16AE-4FE2-4CF6-B98A-2269F7F62328}" type="parTrans" cxnId="{FA9DFC5F-3317-47D6-AA7D-94F2262CBA8E}">
      <dgm:prSet/>
      <dgm:spPr/>
      <dgm:t>
        <a:bodyPr/>
        <a:lstStyle/>
        <a:p>
          <a:endParaRPr lang="it-IT"/>
        </a:p>
      </dgm:t>
    </dgm:pt>
    <dgm:pt modelId="{52AA0DEF-DDDE-4AD8-BE6B-1CB8BEE5BC58}" type="sibTrans" cxnId="{FA9DFC5F-3317-47D6-AA7D-94F2262CBA8E}">
      <dgm:prSet/>
      <dgm:spPr/>
      <dgm:t>
        <a:bodyPr/>
        <a:lstStyle/>
        <a:p>
          <a:endParaRPr lang="it-IT"/>
        </a:p>
      </dgm:t>
    </dgm:pt>
    <dgm:pt modelId="{E0409B92-086E-4712-A6C0-17825A43BB6A}" type="pres">
      <dgm:prSet presAssocID="{D6FF2357-C57D-4EE6-8A28-00E22EEA298D}" presName="list" presStyleCnt="0">
        <dgm:presLayoutVars>
          <dgm:dir/>
          <dgm:animLvl val="lvl"/>
        </dgm:presLayoutVars>
      </dgm:prSet>
      <dgm:spPr/>
      <dgm:t>
        <a:bodyPr/>
        <a:lstStyle/>
        <a:p>
          <a:endParaRPr lang="it-IT"/>
        </a:p>
      </dgm:t>
    </dgm:pt>
    <dgm:pt modelId="{AF6F5216-8292-4529-848F-2A83BD63D9F8}" type="pres">
      <dgm:prSet presAssocID="{489912E2-416C-4815-8A9F-D3072E32C7B2}" presName="posSpace" presStyleCnt="0"/>
      <dgm:spPr/>
    </dgm:pt>
    <dgm:pt modelId="{3AE36A8A-64B6-4FC6-BEDC-135F0673FA12}" type="pres">
      <dgm:prSet presAssocID="{489912E2-416C-4815-8A9F-D3072E32C7B2}" presName="vertFlow" presStyleCnt="0"/>
      <dgm:spPr/>
    </dgm:pt>
    <dgm:pt modelId="{DE619530-AE03-4F45-9811-3D70B37334CC}" type="pres">
      <dgm:prSet presAssocID="{489912E2-416C-4815-8A9F-D3072E32C7B2}" presName="topSpace" presStyleCnt="0"/>
      <dgm:spPr/>
    </dgm:pt>
    <dgm:pt modelId="{BB25E123-0DF6-40C0-A014-2DCDECEEFBA2}" type="pres">
      <dgm:prSet presAssocID="{489912E2-416C-4815-8A9F-D3072E32C7B2}" presName="firstComp" presStyleCnt="0"/>
      <dgm:spPr/>
    </dgm:pt>
    <dgm:pt modelId="{D26F5F9B-E8E8-4DEF-9CD0-709A584055C3}" type="pres">
      <dgm:prSet presAssocID="{489912E2-416C-4815-8A9F-D3072E32C7B2}" presName="firstChild" presStyleLbl="bgAccFollowNode1" presStyleIdx="0" presStyleCnt="2"/>
      <dgm:spPr/>
      <dgm:t>
        <a:bodyPr/>
        <a:lstStyle/>
        <a:p>
          <a:endParaRPr lang="it-IT"/>
        </a:p>
      </dgm:t>
    </dgm:pt>
    <dgm:pt modelId="{14D9F85D-1B16-4942-BDE3-ABB01C8B2FD5}" type="pres">
      <dgm:prSet presAssocID="{489912E2-416C-4815-8A9F-D3072E32C7B2}" presName="firstChildTx" presStyleLbl="bgAccFollowNode1" presStyleIdx="0" presStyleCnt="2">
        <dgm:presLayoutVars>
          <dgm:bulletEnabled val="1"/>
        </dgm:presLayoutVars>
      </dgm:prSet>
      <dgm:spPr/>
      <dgm:t>
        <a:bodyPr/>
        <a:lstStyle/>
        <a:p>
          <a:endParaRPr lang="it-IT"/>
        </a:p>
      </dgm:t>
    </dgm:pt>
    <dgm:pt modelId="{89936363-9302-47C0-8DA5-77164F1C3FB2}" type="pres">
      <dgm:prSet presAssocID="{489912E2-416C-4815-8A9F-D3072E32C7B2}" presName="negSpace" presStyleCnt="0"/>
      <dgm:spPr/>
    </dgm:pt>
    <dgm:pt modelId="{31686CD3-68C0-41AF-9E26-9A63DB32CA9A}" type="pres">
      <dgm:prSet presAssocID="{489912E2-416C-4815-8A9F-D3072E32C7B2}" presName="circle" presStyleLbl="node1" presStyleIdx="0" presStyleCnt="2" custScaleX="271025" custScaleY="218953" custLinFactNeighborX="16607" custLinFactNeighborY="22387"/>
      <dgm:spPr/>
      <dgm:t>
        <a:bodyPr/>
        <a:lstStyle/>
        <a:p>
          <a:endParaRPr lang="it-IT"/>
        </a:p>
      </dgm:t>
    </dgm:pt>
    <dgm:pt modelId="{228B0EB8-253A-409D-B391-0EB83A837E20}" type="pres">
      <dgm:prSet presAssocID="{2BB5933A-A9DC-452F-AE0D-3A054F0A55D2}" presName="transSpace" presStyleCnt="0"/>
      <dgm:spPr/>
    </dgm:pt>
    <dgm:pt modelId="{D722A285-5D0B-48C7-8DE9-4B6207EE6DD4}" type="pres">
      <dgm:prSet presAssocID="{80EE6428-E255-4390-B24C-EA90EB9911BA}" presName="posSpace" presStyleCnt="0"/>
      <dgm:spPr/>
    </dgm:pt>
    <dgm:pt modelId="{0B33F327-18D9-433B-86A3-B68BE413E913}" type="pres">
      <dgm:prSet presAssocID="{80EE6428-E255-4390-B24C-EA90EB9911BA}" presName="vertFlow" presStyleCnt="0"/>
      <dgm:spPr/>
    </dgm:pt>
    <dgm:pt modelId="{A52158EC-A011-4E79-998E-A394FBF2620E}" type="pres">
      <dgm:prSet presAssocID="{80EE6428-E255-4390-B24C-EA90EB9911BA}" presName="topSpace" presStyleCnt="0"/>
      <dgm:spPr/>
    </dgm:pt>
    <dgm:pt modelId="{5F47348E-4740-4B4C-84CF-7B7B291A2515}" type="pres">
      <dgm:prSet presAssocID="{80EE6428-E255-4390-B24C-EA90EB9911BA}" presName="firstComp" presStyleCnt="0"/>
      <dgm:spPr/>
    </dgm:pt>
    <dgm:pt modelId="{621EF783-6BA1-43A1-BF06-8D827AD81F00}" type="pres">
      <dgm:prSet presAssocID="{80EE6428-E255-4390-B24C-EA90EB9911BA}" presName="firstChild" presStyleLbl="bgAccFollowNode1" presStyleIdx="1" presStyleCnt="2" custFlipVert="1" custScaleX="2322" custScaleY="2974" custLinFactX="-44646" custLinFactY="24595" custLinFactNeighborX="-100000" custLinFactNeighborY="100000"/>
      <dgm:spPr>
        <a:prstGeom prst="mathMinus">
          <a:avLst/>
        </a:prstGeom>
        <a:solidFill>
          <a:schemeClr val="bg2">
            <a:alpha val="0"/>
          </a:schemeClr>
        </a:solidFill>
      </dgm:spPr>
      <dgm:t>
        <a:bodyPr/>
        <a:lstStyle/>
        <a:p>
          <a:endParaRPr lang="it-IT"/>
        </a:p>
      </dgm:t>
    </dgm:pt>
    <dgm:pt modelId="{95EF5873-7AF5-4276-B63C-21505BDF7765}" type="pres">
      <dgm:prSet presAssocID="{80EE6428-E255-4390-B24C-EA90EB9911BA}" presName="firstChildTx" presStyleLbl="bgAccFollowNode1" presStyleIdx="1" presStyleCnt="2">
        <dgm:presLayoutVars>
          <dgm:bulletEnabled val="1"/>
        </dgm:presLayoutVars>
      </dgm:prSet>
      <dgm:spPr/>
      <dgm:t>
        <a:bodyPr/>
        <a:lstStyle/>
        <a:p>
          <a:endParaRPr lang="it-IT"/>
        </a:p>
      </dgm:t>
    </dgm:pt>
    <dgm:pt modelId="{0E0FD39D-9154-4AD8-858B-C10E6810B6B0}" type="pres">
      <dgm:prSet presAssocID="{80EE6428-E255-4390-B24C-EA90EB9911BA}" presName="negSpace" presStyleCnt="0"/>
      <dgm:spPr/>
    </dgm:pt>
    <dgm:pt modelId="{56E7AE7D-A538-46A3-9250-1D14A5181A43}" type="pres">
      <dgm:prSet presAssocID="{80EE6428-E255-4390-B24C-EA90EB9911BA}" presName="circle" presStyleLbl="node1" presStyleIdx="1" presStyleCnt="2"/>
      <dgm:spPr/>
      <dgm:t>
        <a:bodyPr/>
        <a:lstStyle/>
        <a:p>
          <a:endParaRPr lang="it-IT"/>
        </a:p>
      </dgm:t>
    </dgm:pt>
  </dgm:ptLst>
  <dgm:cxnLst>
    <dgm:cxn modelId="{2C7D3302-5156-440F-95F4-CA6CC00EDE7E}" type="presOf" srcId="{D8396014-A1B0-48BB-873C-8988C35BEF9C}" destId="{D26F5F9B-E8E8-4DEF-9CD0-709A584055C3}" srcOrd="0" destOrd="0" presId="urn:microsoft.com/office/officeart/2005/8/layout/hList9"/>
    <dgm:cxn modelId="{8CA4E36B-BCA3-44F1-8B8B-1A7C133A1C22}" type="presOf" srcId="{D6FF2357-C57D-4EE6-8A28-00E22EEA298D}" destId="{E0409B92-086E-4712-A6C0-17825A43BB6A}" srcOrd="0" destOrd="0" presId="urn:microsoft.com/office/officeart/2005/8/layout/hList9"/>
    <dgm:cxn modelId="{BD9C2E5B-47E6-44B1-9B6D-FA11D3432BCE}" type="presOf" srcId="{80EE6428-E255-4390-B24C-EA90EB9911BA}" destId="{56E7AE7D-A538-46A3-9250-1D14A5181A43}" srcOrd="0" destOrd="0" presId="urn:microsoft.com/office/officeart/2005/8/layout/hList9"/>
    <dgm:cxn modelId="{5ECFB730-647F-4C82-974E-B8E11115DB8E}" srcId="{D6FF2357-C57D-4EE6-8A28-00E22EEA298D}" destId="{489912E2-416C-4815-8A9F-D3072E32C7B2}" srcOrd="0" destOrd="0" parTransId="{567306AB-8E3D-4417-A5B5-414BF6CF1FFA}" sibTransId="{2BB5933A-A9DC-452F-AE0D-3A054F0A55D2}"/>
    <dgm:cxn modelId="{FA9DFC5F-3317-47D6-AA7D-94F2262CBA8E}" srcId="{D6FF2357-C57D-4EE6-8A28-00E22EEA298D}" destId="{80EE6428-E255-4390-B24C-EA90EB9911BA}" srcOrd="1" destOrd="0" parTransId="{745E16AE-4FE2-4CF6-B98A-2269F7F62328}" sibTransId="{52AA0DEF-DDDE-4AD8-BE6B-1CB8BEE5BC58}"/>
    <dgm:cxn modelId="{A3AD1DBA-F617-4CB4-8DE4-3465EF16004A}" srcId="{489912E2-416C-4815-8A9F-D3072E32C7B2}" destId="{D8396014-A1B0-48BB-873C-8988C35BEF9C}" srcOrd="0" destOrd="0" parTransId="{CCAFF2DC-ECC8-47FE-9835-8DE87CE094CF}" sibTransId="{17CD3ECF-88C4-4700-9180-22A56812CE69}"/>
    <dgm:cxn modelId="{A3F6DB44-8E8A-4641-AA52-CF6547ABB8F9}" type="presOf" srcId="{D8396014-A1B0-48BB-873C-8988C35BEF9C}" destId="{14D9F85D-1B16-4942-BDE3-ABB01C8B2FD5}" srcOrd="1" destOrd="0" presId="urn:microsoft.com/office/officeart/2005/8/layout/hList9"/>
    <dgm:cxn modelId="{1DE88B35-7E9C-4C59-8D7B-61C1A8AF266B}" type="presOf" srcId="{489912E2-416C-4815-8A9F-D3072E32C7B2}" destId="{31686CD3-68C0-41AF-9E26-9A63DB32CA9A}" srcOrd="0" destOrd="0" presId="urn:microsoft.com/office/officeart/2005/8/layout/hList9"/>
    <dgm:cxn modelId="{6592B7BF-E205-475B-BBDD-FAAA40BF9CFD}" type="presParOf" srcId="{E0409B92-086E-4712-A6C0-17825A43BB6A}" destId="{AF6F5216-8292-4529-848F-2A83BD63D9F8}" srcOrd="0" destOrd="0" presId="urn:microsoft.com/office/officeart/2005/8/layout/hList9"/>
    <dgm:cxn modelId="{0FD781B3-09F7-4F29-9ED8-0A570498E179}" type="presParOf" srcId="{E0409B92-086E-4712-A6C0-17825A43BB6A}" destId="{3AE36A8A-64B6-4FC6-BEDC-135F0673FA12}" srcOrd="1" destOrd="0" presId="urn:microsoft.com/office/officeart/2005/8/layout/hList9"/>
    <dgm:cxn modelId="{56484266-0C6F-417D-850B-432D5E50C4D0}" type="presParOf" srcId="{3AE36A8A-64B6-4FC6-BEDC-135F0673FA12}" destId="{DE619530-AE03-4F45-9811-3D70B37334CC}" srcOrd="0" destOrd="0" presId="urn:microsoft.com/office/officeart/2005/8/layout/hList9"/>
    <dgm:cxn modelId="{03723F23-D41D-4CEF-B7B7-F18548385414}" type="presParOf" srcId="{3AE36A8A-64B6-4FC6-BEDC-135F0673FA12}" destId="{BB25E123-0DF6-40C0-A014-2DCDECEEFBA2}" srcOrd="1" destOrd="0" presId="urn:microsoft.com/office/officeart/2005/8/layout/hList9"/>
    <dgm:cxn modelId="{1C4782F2-71D8-4511-A7B1-79B157C1C9BA}" type="presParOf" srcId="{BB25E123-0DF6-40C0-A014-2DCDECEEFBA2}" destId="{D26F5F9B-E8E8-4DEF-9CD0-709A584055C3}" srcOrd="0" destOrd="0" presId="urn:microsoft.com/office/officeart/2005/8/layout/hList9"/>
    <dgm:cxn modelId="{F7F247DF-14F2-42DB-B69B-85B46644C643}" type="presParOf" srcId="{BB25E123-0DF6-40C0-A014-2DCDECEEFBA2}" destId="{14D9F85D-1B16-4942-BDE3-ABB01C8B2FD5}" srcOrd="1" destOrd="0" presId="urn:microsoft.com/office/officeart/2005/8/layout/hList9"/>
    <dgm:cxn modelId="{0DBD7A6D-2551-4008-90DA-578C5A55417E}" type="presParOf" srcId="{E0409B92-086E-4712-A6C0-17825A43BB6A}" destId="{89936363-9302-47C0-8DA5-77164F1C3FB2}" srcOrd="2" destOrd="0" presId="urn:microsoft.com/office/officeart/2005/8/layout/hList9"/>
    <dgm:cxn modelId="{96FFE020-B086-44D0-95B1-A5E97D8F6CD5}" type="presParOf" srcId="{E0409B92-086E-4712-A6C0-17825A43BB6A}" destId="{31686CD3-68C0-41AF-9E26-9A63DB32CA9A}" srcOrd="3" destOrd="0" presId="urn:microsoft.com/office/officeart/2005/8/layout/hList9"/>
    <dgm:cxn modelId="{33D93023-163E-4F49-863D-7029EF3205DF}" type="presParOf" srcId="{E0409B92-086E-4712-A6C0-17825A43BB6A}" destId="{228B0EB8-253A-409D-B391-0EB83A837E20}" srcOrd="4" destOrd="0" presId="urn:microsoft.com/office/officeart/2005/8/layout/hList9"/>
    <dgm:cxn modelId="{7C7F8452-E1EA-4BAA-A22A-F983733CC094}" type="presParOf" srcId="{E0409B92-086E-4712-A6C0-17825A43BB6A}" destId="{D722A285-5D0B-48C7-8DE9-4B6207EE6DD4}" srcOrd="5" destOrd="0" presId="urn:microsoft.com/office/officeart/2005/8/layout/hList9"/>
    <dgm:cxn modelId="{F851F690-0B9C-4B29-8088-3096252C73C8}" type="presParOf" srcId="{E0409B92-086E-4712-A6C0-17825A43BB6A}" destId="{0B33F327-18D9-433B-86A3-B68BE413E913}" srcOrd="6" destOrd="0" presId="urn:microsoft.com/office/officeart/2005/8/layout/hList9"/>
    <dgm:cxn modelId="{0902B9CC-1950-41D4-BBE4-7404B64ECD85}" type="presParOf" srcId="{0B33F327-18D9-433B-86A3-B68BE413E913}" destId="{A52158EC-A011-4E79-998E-A394FBF2620E}" srcOrd="0" destOrd="0" presId="urn:microsoft.com/office/officeart/2005/8/layout/hList9"/>
    <dgm:cxn modelId="{3F7969C7-E68C-4F38-B44D-81CF8B033E99}" type="presParOf" srcId="{0B33F327-18D9-433B-86A3-B68BE413E913}" destId="{5F47348E-4740-4B4C-84CF-7B7B291A2515}" srcOrd="1" destOrd="0" presId="urn:microsoft.com/office/officeart/2005/8/layout/hList9"/>
    <dgm:cxn modelId="{A4E97CE4-19D8-4E23-A32B-6397737FCFE9}" type="presParOf" srcId="{5F47348E-4740-4B4C-84CF-7B7B291A2515}" destId="{621EF783-6BA1-43A1-BF06-8D827AD81F00}" srcOrd="0" destOrd="0" presId="urn:microsoft.com/office/officeart/2005/8/layout/hList9"/>
    <dgm:cxn modelId="{0D8DBCA2-BD8C-457B-AD98-FDCE09CAB398}" type="presParOf" srcId="{5F47348E-4740-4B4C-84CF-7B7B291A2515}" destId="{95EF5873-7AF5-4276-B63C-21505BDF7765}" srcOrd="1" destOrd="0" presId="urn:microsoft.com/office/officeart/2005/8/layout/hList9"/>
    <dgm:cxn modelId="{40BA897C-9F05-40A0-90AB-2C6BC9CCF8A3}" type="presParOf" srcId="{E0409B92-086E-4712-A6C0-17825A43BB6A}" destId="{0E0FD39D-9154-4AD8-858B-C10E6810B6B0}" srcOrd="7" destOrd="0" presId="urn:microsoft.com/office/officeart/2005/8/layout/hList9"/>
    <dgm:cxn modelId="{14557DD6-B54E-4333-9E18-3C7DDE320859}" type="presParOf" srcId="{E0409B92-086E-4712-A6C0-17825A43BB6A}" destId="{56E7AE7D-A538-46A3-9250-1D14A5181A43}" srcOrd="8" destOrd="0" presId="urn:microsoft.com/office/officeart/2005/8/layout/hList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28A203E-7C52-4294-BA02-724CA2A8FB9C}" type="doc">
      <dgm:prSet loTypeId="urn:microsoft.com/office/officeart/2005/8/layout/pList1#1" loCatId="list" qsTypeId="urn:microsoft.com/office/officeart/2005/8/quickstyle/3d1" qsCatId="3D" csTypeId="urn:microsoft.com/office/officeart/2005/8/colors/accent1_2" csCatId="accent1" phldr="1"/>
      <dgm:spPr/>
      <dgm:t>
        <a:bodyPr/>
        <a:lstStyle/>
        <a:p>
          <a:endParaRPr lang="it-IT"/>
        </a:p>
      </dgm:t>
    </dgm:pt>
    <dgm:pt modelId="{5A9E2FCD-2EDD-4533-91E9-15C083C1DBAA}">
      <dgm:prSet phldrT="[Testo]"/>
      <dgm:spPr/>
      <dgm:t>
        <a:bodyPr/>
        <a:lstStyle/>
        <a:p>
          <a:r>
            <a:rPr lang="it-IT" dirty="0" smtClean="0"/>
            <a:t>Evita lo spreco di acqua e energia elettrica</a:t>
          </a:r>
          <a:endParaRPr lang="it-IT" dirty="0"/>
        </a:p>
      </dgm:t>
    </dgm:pt>
    <dgm:pt modelId="{935524B8-AC31-4099-9F10-1ED86105AC4B}" type="parTrans" cxnId="{C4A843F7-DC8C-4E2C-BF1A-2CC2FD867FED}">
      <dgm:prSet/>
      <dgm:spPr/>
      <dgm:t>
        <a:bodyPr/>
        <a:lstStyle/>
        <a:p>
          <a:endParaRPr lang="it-IT"/>
        </a:p>
      </dgm:t>
    </dgm:pt>
    <dgm:pt modelId="{CCD0A87C-D2AC-403A-8E5A-B4838FE7FF53}" type="sibTrans" cxnId="{C4A843F7-DC8C-4E2C-BF1A-2CC2FD867FED}">
      <dgm:prSet/>
      <dgm:spPr/>
      <dgm:t>
        <a:bodyPr/>
        <a:lstStyle/>
        <a:p>
          <a:endParaRPr lang="it-IT"/>
        </a:p>
      </dgm:t>
    </dgm:pt>
    <dgm:pt modelId="{491E32A7-BA6F-4418-9DA6-03AB1E96B220}">
      <dgm:prSet phldrT="[Testo]"/>
      <dgm:spPr/>
      <dgm:t>
        <a:bodyPr/>
        <a:lstStyle/>
        <a:p>
          <a:r>
            <a:rPr lang="it-IT" dirty="0" smtClean="0"/>
            <a:t>Autoproduci invece di comprare ( creme, saponi, detersivi, alimenti etc. )</a:t>
          </a:r>
          <a:endParaRPr lang="it-IT" dirty="0"/>
        </a:p>
      </dgm:t>
    </dgm:pt>
    <dgm:pt modelId="{3E393426-2673-406F-9121-7F70E1F4922C}" type="parTrans" cxnId="{B5686815-E195-476F-80F4-4981CF2A1528}">
      <dgm:prSet/>
      <dgm:spPr/>
      <dgm:t>
        <a:bodyPr/>
        <a:lstStyle/>
        <a:p>
          <a:endParaRPr lang="it-IT"/>
        </a:p>
      </dgm:t>
    </dgm:pt>
    <dgm:pt modelId="{21BFBC2B-8107-4E8F-A763-600EFE7F7BAE}" type="sibTrans" cxnId="{B5686815-E195-476F-80F4-4981CF2A1528}">
      <dgm:prSet/>
      <dgm:spPr/>
      <dgm:t>
        <a:bodyPr/>
        <a:lstStyle/>
        <a:p>
          <a:endParaRPr lang="it-IT"/>
        </a:p>
      </dgm:t>
    </dgm:pt>
    <dgm:pt modelId="{3D0484E7-EB2A-4DA6-BCB7-D442A52182BA}">
      <dgm:prSet/>
      <dgm:spPr/>
      <dgm:t>
        <a:bodyPr/>
        <a:lstStyle/>
        <a:p>
          <a:r>
            <a:rPr lang="it-IT" dirty="0" smtClean="0"/>
            <a:t>Prediligi frutta biologica di stagione a km zero.</a:t>
          </a:r>
          <a:endParaRPr lang="it-IT" dirty="0"/>
        </a:p>
      </dgm:t>
    </dgm:pt>
    <dgm:pt modelId="{19E5ED6D-8266-47DF-AE3E-C6F6B5B605D2}" type="parTrans" cxnId="{2D767AF1-3F0F-49D2-A252-A33163F51511}">
      <dgm:prSet/>
      <dgm:spPr/>
      <dgm:t>
        <a:bodyPr/>
        <a:lstStyle/>
        <a:p>
          <a:endParaRPr lang="it-IT"/>
        </a:p>
      </dgm:t>
    </dgm:pt>
    <dgm:pt modelId="{197F85BA-AC20-4E32-85DB-9CD0861214F0}" type="sibTrans" cxnId="{2D767AF1-3F0F-49D2-A252-A33163F51511}">
      <dgm:prSet/>
      <dgm:spPr/>
      <dgm:t>
        <a:bodyPr/>
        <a:lstStyle/>
        <a:p>
          <a:endParaRPr lang="it-IT"/>
        </a:p>
      </dgm:t>
    </dgm:pt>
    <dgm:pt modelId="{AF89C416-E095-4C6A-AB27-DE8FF2DE10E7}">
      <dgm:prSet/>
      <dgm:spPr/>
      <dgm:t>
        <a:bodyPr/>
        <a:lstStyle/>
        <a:p>
          <a:r>
            <a:rPr lang="it-IT" dirty="0" smtClean="0"/>
            <a:t>Attrezza  la tua casa al risparmio energetico: vetri isolanti, pannelli solari, geotermia…</a:t>
          </a:r>
          <a:endParaRPr lang="it-IT" dirty="0"/>
        </a:p>
      </dgm:t>
    </dgm:pt>
    <dgm:pt modelId="{284BC37A-F969-45B0-8F8B-78AD199DE7A7}" type="parTrans" cxnId="{1A2C57A5-5215-4771-AA54-31E332AB19C5}">
      <dgm:prSet/>
      <dgm:spPr/>
      <dgm:t>
        <a:bodyPr/>
        <a:lstStyle/>
        <a:p>
          <a:endParaRPr lang="it-IT"/>
        </a:p>
      </dgm:t>
    </dgm:pt>
    <dgm:pt modelId="{DCF06F0A-F330-43D6-AC5F-A6E2100C5480}" type="sibTrans" cxnId="{1A2C57A5-5215-4771-AA54-31E332AB19C5}">
      <dgm:prSet/>
      <dgm:spPr/>
      <dgm:t>
        <a:bodyPr/>
        <a:lstStyle/>
        <a:p>
          <a:endParaRPr lang="it-IT"/>
        </a:p>
      </dgm:t>
    </dgm:pt>
    <dgm:pt modelId="{EBEF6A1C-02CA-4373-859D-9A52DD7008DA}">
      <dgm:prSet phldrT="[Testo]"/>
      <dgm:spPr/>
      <dgm:t>
        <a:bodyPr/>
        <a:lstStyle/>
        <a:p>
          <a:r>
            <a:rPr lang="it-IT" dirty="0" smtClean="0"/>
            <a:t>Attenzione ai prodotti che disperdi nell’ambiente, </a:t>
          </a:r>
          <a:r>
            <a:rPr lang="it-IT" dirty="0" err="1" smtClean="0"/>
            <a:t>sopratutto</a:t>
          </a:r>
          <a:r>
            <a:rPr lang="it-IT" dirty="0" smtClean="0"/>
            <a:t> in acqua</a:t>
          </a:r>
          <a:endParaRPr lang="it-IT" dirty="0"/>
        </a:p>
      </dgm:t>
    </dgm:pt>
    <dgm:pt modelId="{6EFD3CA1-9E45-4B08-B095-2C4012325273}" type="sibTrans" cxnId="{F6639099-BC72-4BA1-8156-59F76B231204}">
      <dgm:prSet/>
      <dgm:spPr/>
      <dgm:t>
        <a:bodyPr/>
        <a:lstStyle/>
        <a:p>
          <a:endParaRPr lang="it-IT"/>
        </a:p>
      </dgm:t>
    </dgm:pt>
    <dgm:pt modelId="{7B5AB008-E9C8-478C-B7D7-426BB3789E38}" type="parTrans" cxnId="{F6639099-BC72-4BA1-8156-59F76B231204}">
      <dgm:prSet/>
      <dgm:spPr/>
      <dgm:t>
        <a:bodyPr/>
        <a:lstStyle/>
        <a:p>
          <a:endParaRPr lang="it-IT"/>
        </a:p>
      </dgm:t>
    </dgm:pt>
    <dgm:pt modelId="{54BA9673-8669-481D-BA05-B30E584E0762}">
      <dgm:prSet phldrT="[Testo]"/>
      <dgm:spPr/>
      <dgm:t>
        <a:bodyPr/>
        <a:lstStyle/>
        <a:p>
          <a:r>
            <a:rPr lang="it-IT" dirty="0" smtClean="0"/>
            <a:t>Preferisci la bici e i mezzi pubblici.</a:t>
          </a:r>
        </a:p>
        <a:p>
          <a:r>
            <a:rPr lang="it-IT" dirty="0" smtClean="0"/>
            <a:t>Pratica il car </a:t>
          </a:r>
          <a:r>
            <a:rPr lang="it-IT" dirty="0" err="1" smtClean="0"/>
            <a:t>sharing</a:t>
          </a:r>
          <a:r>
            <a:rPr lang="it-IT" dirty="0" smtClean="0"/>
            <a:t>.</a:t>
          </a:r>
          <a:endParaRPr lang="it-IT" dirty="0"/>
        </a:p>
      </dgm:t>
    </dgm:pt>
    <dgm:pt modelId="{05CF3968-052B-4349-924D-941436BF2AB9}" type="sibTrans" cxnId="{AB9B4642-090C-46BE-8F54-6642DBBD0D34}">
      <dgm:prSet/>
      <dgm:spPr/>
      <dgm:t>
        <a:bodyPr/>
        <a:lstStyle/>
        <a:p>
          <a:endParaRPr lang="it-IT"/>
        </a:p>
      </dgm:t>
    </dgm:pt>
    <dgm:pt modelId="{292AA35E-48CD-4BCA-A25E-BCA5A00A635E}" type="parTrans" cxnId="{AB9B4642-090C-46BE-8F54-6642DBBD0D34}">
      <dgm:prSet/>
      <dgm:spPr/>
      <dgm:t>
        <a:bodyPr/>
        <a:lstStyle/>
        <a:p>
          <a:endParaRPr lang="it-IT"/>
        </a:p>
      </dgm:t>
    </dgm:pt>
    <dgm:pt modelId="{D5F5C087-66AE-4B5C-ABC3-0B0FB5940A94}" type="pres">
      <dgm:prSet presAssocID="{D28A203E-7C52-4294-BA02-724CA2A8FB9C}" presName="Name0" presStyleCnt="0">
        <dgm:presLayoutVars>
          <dgm:dir/>
          <dgm:resizeHandles val="exact"/>
        </dgm:presLayoutVars>
      </dgm:prSet>
      <dgm:spPr/>
      <dgm:t>
        <a:bodyPr/>
        <a:lstStyle/>
        <a:p>
          <a:endParaRPr lang="it-IT"/>
        </a:p>
      </dgm:t>
    </dgm:pt>
    <dgm:pt modelId="{4AFFCE84-5D7E-4771-B364-298AABF280A7}" type="pres">
      <dgm:prSet presAssocID="{5A9E2FCD-2EDD-4533-91E9-15C083C1DBAA}" presName="compNode" presStyleCnt="0"/>
      <dgm:spPr/>
    </dgm:pt>
    <dgm:pt modelId="{0E39EA9D-294D-41D3-9834-AA518929A9BC}" type="pres">
      <dgm:prSet presAssocID="{5A9E2FCD-2EDD-4533-91E9-15C083C1DBAA}" presName="pictRect" presStyleLbl="node1" presStyleIdx="0" presStyleCnt="6"/>
      <dgm:spPr>
        <a:blipFill rotWithShape="1">
          <a:blip xmlns:r="http://schemas.openxmlformats.org/officeDocument/2006/relationships" r:embed="rId1"/>
          <a:stretch>
            <a:fillRect/>
          </a:stretch>
        </a:blipFill>
      </dgm:spPr>
    </dgm:pt>
    <dgm:pt modelId="{39CAD08E-2309-489C-84DA-9B110E43382E}" type="pres">
      <dgm:prSet presAssocID="{5A9E2FCD-2EDD-4533-91E9-15C083C1DBAA}" presName="textRect" presStyleLbl="revTx" presStyleIdx="0" presStyleCnt="6">
        <dgm:presLayoutVars>
          <dgm:bulletEnabled val="1"/>
        </dgm:presLayoutVars>
      </dgm:prSet>
      <dgm:spPr/>
      <dgm:t>
        <a:bodyPr/>
        <a:lstStyle/>
        <a:p>
          <a:endParaRPr lang="it-IT"/>
        </a:p>
      </dgm:t>
    </dgm:pt>
    <dgm:pt modelId="{F4652A16-3A9A-469C-8A8E-83D52AD54134}" type="pres">
      <dgm:prSet presAssocID="{CCD0A87C-D2AC-403A-8E5A-B4838FE7FF53}" presName="sibTrans" presStyleLbl="sibTrans2D1" presStyleIdx="0" presStyleCnt="0"/>
      <dgm:spPr/>
      <dgm:t>
        <a:bodyPr/>
        <a:lstStyle/>
        <a:p>
          <a:endParaRPr lang="it-IT"/>
        </a:p>
      </dgm:t>
    </dgm:pt>
    <dgm:pt modelId="{8A15E8E6-7306-41BF-A8BB-86B5285EF0A4}" type="pres">
      <dgm:prSet presAssocID="{54BA9673-8669-481D-BA05-B30E584E0762}" presName="compNode" presStyleCnt="0"/>
      <dgm:spPr/>
    </dgm:pt>
    <dgm:pt modelId="{1E1CA547-2EB5-417D-A0BA-828F4C83943F}" type="pres">
      <dgm:prSet presAssocID="{54BA9673-8669-481D-BA05-B30E584E0762}" presName="pictRect" presStyleLbl="node1" presStyleIdx="1" presStyleCnt="6"/>
      <dgm:spPr>
        <a:blipFill rotWithShape="1">
          <a:blip xmlns:r="http://schemas.openxmlformats.org/officeDocument/2006/relationships" r:embed="rId2"/>
          <a:stretch>
            <a:fillRect/>
          </a:stretch>
        </a:blipFill>
      </dgm:spPr>
    </dgm:pt>
    <dgm:pt modelId="{9E81CC6C-5AB3-4730-9098-00CC7F0E6B5D}" type="pres">
      <dgm:prSet presAssocID="{54BA9673-8669-481D-BA05-B30E584E0762}" presName="textRect" presStyleLbl="revTx" presStyleIdx="1" presStyleCnt="6">
        <dgm:presLayoutVars>
          <dgm:bulletEnabled val="1"/>
        </dgm:presLayoutVars>
      </dgm:prSet>
      <dgm:spPr/>
      <dgm:t>
        <a:bodyPr/>
        <a:lstStyle/>
        <a:p>
          <a:endParaRPr lang="it-IT"/>
        </a:p>
      </dgm:t>
    </dgm:pt>
    <dgm:pt modelId="{EDDABE21-3CDD-489A-AB05-AAE75913935C}" type="pres">
      <dgm:prSet presAssocID="{05CF3968-052B-4349-924D-941436BF2AB9}" presName="sibTrans" presStyleLbl="sibTrans2D1" presStyleIdx="0" presStyleCnt="0"/>
      <dgm:spPr/>
      <dgm:t>
        <a:bodyPr/>
        <a:lstStyle/>
        <a:p>
          <a:endParaRPr lang="it-IT"/>
        </a:p>
      </dgm:t>
    </dgm:pt>
    <dgm:pt modelId="{8EF964A1-53BC-44F0-AE81-F20C1B61798A}" type="pres">
      <dgm:prSet presAssocID="{EBEF6A1C-02CA-4373-859D-9A52DD7008DA}" presName="compNode" presStyleCnt="0"/>
      <dgm:spPr/>
    </dgm:pt>
    <dgm:pt modelId="{13CA629C-3189-41AF-981A-CF9E05D5E929}" type="pres">
      <dgm:prSet presAssocID="{EBEF6A1C-02CA-4373-859D-9A52DD7008DA}" presName="pictRect" presStyleLbl="node1" presStyleIdx="2" presStyleCnt="6"/>
      <dgm:spPr>
        <a:blipFill rotWithShape="1">
          <a:blip xmlns:r="http://schemas.openxmlformats.org/officeDocument/2006/relationships" r:embed="rId3"/>
          <a:stretch>
            <a:fillRect/>
          </a:stretch>
        </a:blipFill>
      </dgm:spPr>
      <dgm:t>
        <a:bodyPr/>
        <a:lstStyle/>
        <a:p>
          <a:endParaRPr lang="it-IT"/>
        </a:p>
      </dgm:t>
    </dgm:pt>
    <dgm:pt modelId="{279C74C4-F096-4B8F-856F-0F1D437F84B0}" type="pres">
      <dgm:prSet presAssocID="{EBEF6A1C-02CA-4373-859D-9A52DD7008DA}" presName="textRect" presStyleLbl="revTx" presStyleIdx="2" presStyleCnt="6">
        <dgm:presLayoutVars>
          <dgm:bulletEnabled val="1"/>
        </dgm:presLayoutVars>
      </dgm:prSet>
      <dgm:spPr/>
      <dgm:t>
        <a:bodyPr/>
        <a:lstStyle/>
        <a:p>
          <a:endParaRPr lang="it-IT"/>
        </a:p>
      </dgm:t>
    </dgm:pt>
    <dgm:pt modelId="{7A061658-9B32-41F5-9333-88F6FAB91AAF}" type="pres">
      <dgm:prSet presAssocID="{6EFD3CA1-9E45-4B08-B095-2C4012325273}" presName="sibTrans" presStyleLbl="sibTrans2D1" presStyleIdx="0" presStyleCnt="0"/>
      <dgm:spPr/>
      <dgm:t>
        <a:bodyPr/>
        <a:lstStyle/>
        <a:p>
          <a:endParaRPr lang="it-IT"/>
        </a:p>
      </dgm:t>
    </dgm:pt>
    <dgm:pt modelId="{8F5486BF-3D13-4406-942D-25A2DEDF4AEB}" type="pres">
      <dgm:prSet presAssocID="{491E32A7-BA6F-4418-9DA6-03AB1E96B220}" presName="compNode" presStyleCnt="0"/>
      <dgm:spPr/>
    </dgm:pt>
    <dgm:pt modelId="{744D6C2D-BD5F-4ED4-AB44-FD37474783C6}" type="pres">
      <dgm:prSet presAssocID="{491E32A7-BA6F-4418-9DA6-03AB1E96B220}" presName="pictRect" presStyleLbl="node1" presStyleIdx="3" presStyleCnt="6"/>
      <dgm:spPr>
        <a:blipFill rotWithShape="1">
          <a:blip xmlns:r="http://schemas.openxmlformats.org/officeDocument/2006/relationships" r:embed="rId4"/>
          <a:stretch>
            <a:fillRect/>
          </a:stretch>
        </a:blipFill>
      </dgm:spPr>
    </dgm:pt>
    <dgm:pt modelId="{EC8CE5B6-58D9-45BF-896F-6CA8FA1177AB}" type="pres">
      <dgm:prSet presAssocID="{491E32A7-BA6F-4418-9DA6-03AB1E96B220}" presName="textRect" presStyleLbl="revTx" presStyleIdx="3" presStyleCnt="6">
        <dgm:presLayoutVars>
          <dgm:bulletEnabled val="1"/>
        </dgm:presLayoutVars>
      </dgm:prSet>
      <dgm:spPr/>
      <dgm:t>
        <a:bodyPr/>
        <a:lstStyle/>
        <a:p>
          <a:endParaRPr lang="it-IT"/>
        </a:p>
      </dgm:t>
    </dgm:pt>
    <dgm:pt modelId="{4C0F661C-2F05-403A-A4E0-E64D44C338DD}" type="pres">
      <dgm:prSet presAssocID="{21BFBC2B-8107-4E8F-A763-600EFE7F7BAE}" presName="sibTrans" presStyleLbl="sibTrans2D1" presStyleIdx="0" presStyleCnt="0"/>
      <dgm:spPr/>
      <dgm:t>
        <a:bodyPr/>
        <a:lstStyle/>
        <a:p>
          <a:endParaRPr lang="it-IT"/>
        </a:p>
      </dgm:t>
    </dgm:pt>
    <dgm:pt modelId="{FF055750-EA0F-4905-9A06-1F3E77F166F9}" type="pres">
      <dgm:prSet presAssocID="{3D0484E7-EB2A-4DA6-BCB7-D442A52182BA}" presName="compNode" presStyleCnt="0"/>
      <dgm:spPr/>
    </dgm:pt>
    <dgm:pt modelId="{E3EE5800-6E7D-4AD6-8DE6-D7B63BBAAA21}" type="pres">
      <dgm:prSet presAssocID="{3D0484E7-EB2A-4DA6-BCB7-D442A52182BA}" presName="pictRect" presStyleLbl="node1" presStyleIdx="4" presStyleCnt="6"/>
      <dgm:spPr>
        <a:blipFill rotWithShape="1">
          <a:blip xmlns:r="http://schemas.openxmlformats.org/officeDocument/2006/relationships" r:embed="rId5"/>
          <a:stretch>
            <a:fillRect/>
          </a:stretch>
        </a:blipFill>
      </dgm:spPr>
    </dgm:pt>
    <dgm:pt modelId="{DB4D3D28-8703-44F0-B4DD-5931F84013DD}" type="pres">
      <dgm:prSet presAssocID="{3D0484E7-EB2A-4DA6-BCB7-D442A52182BA}" presName="textRect" presStyleLbl="revTx" presStyleIdx="4" presStyleCnt="6">
        <dgm:presLayoutVars>
          <dgm:bulletEnabled val="1"/>
        </dgm:presLayoutVars>
      </dgm:prSet>
      <dgm:spPr/>
      <dgm:t>
        <a:bodyPr/>
        <a:lstStyle/>
        <a:p>
          <a:endParaRPr lang="it-IT"/>
        </a:p>
      </dgm:t>
    </dgm:pt>
    <dgm:pt modelId="{F27A1B11-1F4D-4268-A022-B85B42EBC32A}" type="pres">
      <dgm:prSet presAssocID="{197F85BA-AC20-4E32-85DB-9CD0861214F0}" presName="sibTrans" presStyleLbl="sibTrans2D1" presStyleIdx="0" presStyleCnt="0"/>
      <dgm:spPr/>
      <dgm:t>
        <a:bodyPr/>
        <a:lstStyle/>
        <a:p>
          <a:endParaRPr lang="it-IT"/>
        </a:p>
      </dgm:t>
    </dgm:pt>
    <dgm:pt modelId="{7F6C056E-1785-4EBF-A557-26DE20173A16}" type="pres">
      <dgm:prSet presAssocID="{AF89C416-E095-4C6A-AB27-DE8FF2DE10E7}" presName="compNode" presStyleCnt="0"/>
      <dgm:spPr/>
    </dgm:pt>
    <dgm:pt modelId="{3672070E-DDCC-48B7-86A3-C7D163EB9B2D}" type="pres">
      <dgm:prSet presAssocID="{AF89C416-E095-4C6A-AB27-DE8FF2DE10E7}" presName="pictRect" presStyleLbl="node1" presStyleIdx="5" presStyleCnt="6"/>
      <dgm:spPr>
        <a:blipFill rotWithShape="1">
          <a:blip xmlns:r="http://schemas.openxmlformats.org/officeDocument/2006/relationships" r:embed="rId6"/>
          <a:stretch>
            <a:fillRect/>
          </a:stretch>
        </a:blipFill>
      </dgm:spPr>
    </dgm:pt>
    <dgm:pt modelId="{89799F8F-52D7-4A70-9EC8-4CB0DF862EC5}" type="pres">
      <dgm:prSet presAssocID="{AF89C416-E095-4C6A-AB27-DE8FF2DE10E7}" presName="textRect" presStyleLbl="revTx" presStyleIdx="5" presStyleCnt="6">
        <dgm:presLayoutVars>
          <dgm:bulletEnabled val="1"/>
        </dgm:presLayoutVars>
      </dgm:prSet>
      <dgm:spPr/>
      <dgm:t>
        <a:bodyPr/>
        <a:lstStyle/>
        <a:p>
          <a:endParaRPr lang="it-IT"/>
        </a:p>
      </dgm:t>
    </dgm:pt>
  </dgm:ptLst>
  <dgm:cxnLst>
    <dgm:cxn modelId="{1A2C57A5-5215-4771-AA54-31E332AB19C5}" srcId="{D28A203E-7C52-4294-BA02-724CA2A8FB9C}" destId="{AF89C416-E095-4C6A-AB27-DE8FF2DE10E7}" srcOrd="5" destOrd="0" parTransId="{284BC37A-F969-45B0-8F8B-78AD199DE7A7}" sibTransId="{DCF06F0A-F330-43D6-AC5F-A6E2100C5480}"/>
    <dgm:cxn modelId="{8BB80B92-3A20-4A68-9BC0-95C194EC9390}" type="presOf" srcId="{3D0484E7-EB2A-4DA6-BCB7-D442A52182BA}" destId="{DB4D3D28-8703-44F0-B4DD-5931F84013DD}" srcOrd="0" destOrd="0" presId="urn:microsoft.com/office/officeart/2005/8/layout/pList1#1"/>
    <dgm:cxn modelId="{64D5B312-CBBD-496C-A3E1-10B2965B6D0B}" type="presOf" srcId="{5A9E2FCD-2EDD-4533-91E9-15C083C1DBAA}" destId="{39CAD08E-2309-489C-84DA-9B110E43382E}" srcOrd="0" destOrd="0" presId="urn:microsoft.com/office/officeart/2005/8/layout/pList1#1"/>
    <dgm:cxn modelId="{F6639099-BC72-4BA1-8156-59F76B231204}" srcId="{D28A203E-7C52-4294-BA02-724CA2A8FB9C}" destId="{EBEF6A1C-02CA-4373-859D-9A52DD7008DA}" srcOrd="2" destOrd="0" parTransId="{7B5AB008-E9C8-478C-B7D7-426BB3789E38}" sibTransId="{6EFD3CA1-9E45-4B08-B095-2C4012325273}"/>
    <dgm:cxn modelId="{340E154B-149F-45D2-8D60-BA8FF5D8969E}" type="presOf" srcId="{197F85BA-AC20-4E32-85DB-9CD0861214F0}" destId="{F27A1B11-1F4D-4268-A022-B85B42EBC32A}" srcOrd="0" destOrd="0" presId="urn:microsoft.com/office/officeart/2005/8/layout/pList1#1"/>
    <dgm:cxn modelId="{17942C56-B1AB-45D5-BB80-433AF15E3757}" type="presOf" srcId="{491E32A7-BA6F-4418-9DA6-03AB1E96B220}" destId="{EC8CE5B6-58D9-45BF-896F-6CA8FA1177AB}" srcOrd="0" destOrd="0" presId="urn:microsoft.com/office/officeart/2005/8/layout/pList1#1"/>
    <dgm:cxn modelId="{4810E706-930D-4FDC-AE56-AF04B268063E}" type="presOf" srcId="{CCD0A87C-D2AC-403A-8E5A-B4838FE7FF53}" destId="{F4652A16-3A9A-469C-8A8E-83D52AD54134}" srcOrd="0" destOrd="0" presId="urn:microsoft.com/office/officeart/2005/8/layout/pList1#1"/>
    <dgm:cxn modelId="{2D767AF1-3F0F-49D2-A252-A33163F51511}" srcId="{D28A203E-7C52-4294-BA02-724CA2A8FB9C}" destId="{3D0484E7-EB2A-4DA6-BCB7-D442A52182BA}" srcOrd="4" destOrd="0" parTransId="{19E5ED6D-8266-47DF-AE3E-C6F6B5B605D2}" sibTransId="{197F85BA-AC20-4E32-85DB-9CD0861214F0}"/>
    <dgm:cxn modelId="{DCECD390-40FD-412C-BF31-897C8981FD71}" type="presOf" srcId="{EBEF6A1C-02CA-4373-859D-9A52DD7008DA}" destId="{279C74C4-F096-4B8F-856F-0F1D437F84B0}" srcOrd="0" destOrd="0" presId="urn:microsoft.com/office/officeart/2005/8/layout/pList1#1"/>
    <dgm:cxn modelId="{B5686815-E195-476F-80F4-4981CF2A1528}" srcId="{D28A203E-7C52-4294-BA02-724CA2A8FB9C}" destId="{491E32A7-BA6F-4418-9DA6-03AB1E96B220}" srcOrd="3" destOrd="0" parTransId="{3E393426-2673-406F-9121-7F70E1F4922C}" sibTransId="{21BFBC2B-8107-4E8F-A763-600EFE7F7BAE}"/>
    <dgm:cxn modelId="{349365EA-5A5A-498F-9493-18B2A11D011A}" type="presOf" srcId="{AF89C416-E095-4C6A-AB27-DE8FF2DE10E7}" destId="{89799F8F-52D7-4A70-9EC8-4CB0DF862EC5}" srcOrd="0" destOrd="0" presId="urn:microsoft.com/office/officeart/2005/8/layout/pList1#1"/>
    <dgm:cxn modelId="{463888A7-B8E8-4420-8944-2459EEC04349}" type="presOf" srcId="{21BFBC2B-8107-4E8F-A763-600EFE7F7BAE}" destId="{4C0F661C-2F05-403A-A4E0-E64D44C338DD}" srcOrd="0" destOrd="0" presId="urn:microsoft.com/office/officeart/2005/8/layout/pList1#1"/>
    <dgm:cxn modelId="{C4A843F7-DC8C-4E2C-BF1A-2CC2FD867FED}" srcId="{D28A203E-7C52-4294-BA02-724CA2A8FB9C}" destId="{5A9E2FCD-2EDD-4533-91E9-15C083C1DBAA}" srcOrd="0" destOrd="0" parTransId="{935524B8-AC31-4099-9F10-1ED86105AC4B}" sibTransId="{CCD0A87C-D2AC-403A-8E5A-B4838FE7FF53}"/>
    <dgm:cxn modelId="{2BEF5F02-3971-4C7E-84DF-B29BFBBA1EE2}" type="presOf" srcId="{6EFD3CA1-9E45-4B08-B095-2C4012325273}" destId="{7A061658-9B32-41F5-9333-88F6FAB91AAF}" srcOrd="0" destOrd="0" presId="urn:microsoft.com/office/officeart/2005/8/layout/pList1#1"/>
    <dgm:cxn modelId="{05464ACC-4524-4D1B-9E39-ABC975CD6422}" type="presOf" srcId="{54BA9673-8669-481D-BA05-B30E584E0762}" destId="{9E81CC6C-5AB3-4730-9098-00CC7F0E6B5D}" srcOrd="0" destOrd="0" presId="urn:microsoft.com/office/officeart/2005/8/layout/pList1#1"/>
    <dgm:cxn modelId="{AB9B4642-090C-46BE-8F54-6642DBBD0D34}" srcId="{D28A203E-7C52-4294-BA02-724CA2A8FB9C}" destId="{54BA9673-8669-481D-BA05-B30E584E0762}" srcOrd="1" destOrd="0" parTransId="{292AA35E-48CD-4BCA-A25E-BCA5A00A635E}" sibTransId="{05CF3968-052B-4349-924D-941436BF2AB9}"/>
    <dgm:cxn modelId="{6B03C140-7A80-4044-883D-822F28C58525}" type="presOf" srcId="{05CF3968-052B-4349-924D-941436BF2AB9}" destId="{EDDABE21-3CDD-489A-AB05-AAE75913935C}" srcOrd="0" destOrd="0" presId="urn:microsoft.com/office/officeart/2005/8/layout/pList1#1"/>
    <dgm:cxn modelId="{7F07445B-5C5D-4345-85A7-A9EC800D884E}" type="presOf" srcId="{D28A203E-7C52-4294-BA02-724CA2A8FB9C}" destId="{D5F5C087-66AE-4B5C-ABC3-0B0FB5940A94}" srcOrd="0" destOrd="0" presId="urn:microsoft.com/office/officeart/2005/8/layout/pList1#1"/>
    <dgm:cxn modelId="{BACDFAC6-8BFC-4F82-8CF2-5C28B4F7D09E}" type="presParOf" srcId="{D5F5C087-66AE-4B5C-ABC3-0B0FB5940A94}" destId="{4AFFCE84-5D7E-4771-B364-298AABF280A7}" srcOrd="0" destOrd="0" presId="urn:microsoft.com/office/officeart/2005/8/layout/pList1#1"/>
    <dgm:cxn modelId="{C27B4E4A-129F-4431-AA58-C0DE90AE1637}" type="presParOf" srcId="{4AFFCE84-5D7E-4771-B364-298AABF280A7}" destId="{0E39EA9D-294D-41D3-9834-AA518929A9BC}" srcOrd="0" destOrd="0" presId="urn:microsoft.com/office/officeart/2005/8/layout/pList1#1"/>
    <dgm:cxn modelId="{E3E64CB6-B768-4443-8A69-7B0B36FF09F1}" type="presParOf" srcId="{4AFFCE84-5D7E-4771-B364-298AABF280A7}" destId="{39CAD08E-2309-489C-84DA-9B110E43382E}" srcOrd="1" destOrd="0" presId="urn:microsoft.com/office/officeart/2005/8/layout/pList1#1"/>
    <dgm:cxn modelId="{F170FB38-EDAF-403A-9EA6-8A8079B4FAD6}" type="presParOf" srcId="{D5F5C087-66AE-4B5C-ABC3-0B0FB5940A94}" destId="{F4652A16-3A9A-469C-8A8E-83D52AD54134}" srcOrd="1" destOrd="0" presId="urn:microsoft.com/office/officeart/2005/8/layout/pList1#1"/>
    <dgm:cxn modelId="{3FBD53D8-5987-4B61-9DEF-60D3F2747552}" type="presParOf" srcId="{D5F5C087-66AE-4B5C-ABC3-0B0FB5940A94}" destId="{8A15E8E6-7306-41BF-A8BB-86B5285EF0A4}" srcOrd="2" destOrd="0" presId="urn:microsoft.com/office/officeart/2005/8/layout/pList1#1"/>
    <dgm:cxn modelId="{85BDDE0F-B1A6-4CA6-A694-F3A3AB7B8A56}" type="presParOf" srcId="{8A15E8E6-7306-41BF-A8BB-86B5285EF0A4}" destId="{1E1CA547-2EB5-417D-A0BA-828F4C83943F}" srcOrd="0" destOrd="0" presId="urn:microsoft.com/office/officeart/2005/8/layout/pList1#1"/>
    <dgm:cxn modelId="{480F473A-B4AA-45D8-A170-97C52045BB14}" type="presParOf" srcId="{8A15E8E6-7306-41BF-A8BB-86B5285EF0A4}" destId="{9E81CC6C-5AB3-4730-9098-00CC7F0E6B5D}" srcOrd="1" destOrd="0" presId="urn:microsoft.com/office/officeart/2005/8/layout/pList1#1"/>
    <dgm:cxn modelId="{889E0DCB-D32E-4DFC-A4AF-3D0BE2415DD5}" type="presParOf" srcId="{D5F5C087-66AE-4B5C-ABC3-0B0FB5940A94}" destId="{EDDABE21-3CDD-489A-AB05-AAE75913935C}" srcOrd="3" destOrd="0" presId="urn:microsoft.com/office/officeart/2005/8/layout/pList1#1"/>
    <dgm:cxn modelId="{B6FF4B7C-B640-45BF-9C5F-BD0215E69C6D}" type="presParOf" srcId="{D5F5C087-66AE-4B5C-ABC3-0B0FB5940A94}" destId="{8EF964A1-53BC-44F0-AE81-F20C1B61798A}" srcOrd="4" destOrd="0" presId="urn:microsoft.com/office/officeart/2005/8/layout/pList1#1"/>
    <dgm:cxn modelId="{FC3C389D-5BE0-477A-81DE-29871A78C0AE}" type="presParOf" srcId="{8EF964A1-53BC-44F0-AE81-F20C1B61798A}" destId="{13CA629C-3189-41AF-981A-CF9E05D5E929}" srcOrd="0" destOrd="0" presId="urn:microsoft.com/office/officeart/2005/8/layout/pList1#1"/>
    <dgm:cxn modelId="{A8C89264-8849-4E6E-93AB-DCA22C9F6F5B}" type="presParOf" srcId="{8EF964A1-53BC-44F0-AE81-F20C1B61798A}" destId="{279C74C4-F096-4B8F-856F-0F1D437F84B0}" srcOrd="1" destOrd="0" presId="urn:microsoft.com/office/officeart/2005/8/layout/pList1#1"/>
    <dgm:cxn modelId="{3CBABC3E-75DF-4AC7-97BF-5CB6DDB15C5C}" type="presParOf" srcId="{D5F5C087-66AE-4B5C-ABC3-0B0FB5940A94}" destId="{7A061658-9B32-41F5-9333-88F6FAB91AAF}" srcOrd="5" destOrd="0" presId="urn:microsoft.com/office/officeart/2005/8/layout/pList1#1"/>
    <dgm:cxn modelId="{D4E75788-FE1C-448F-AB2B-E9E242DC1425}" type="presParOf" srcId="{D5F5C087-66AE-4B5C-ABC3-0B0FB5940A94}" destId="{8F5486BF-3D13-4406-942D-25A2DEDF4AEB}" srcOrd="6" destOrd="0" presId="urn:microsoft.com/office/officeart/2005/8/layout/pList1#1"/>
    <dgm:cxn modelId="{D2B79681-F7FD-4CA9-8C7A-5212C150FCCF}" type="presParOf" srcId="{8F5486BF-3D13-4406-942D-25A2DEDF4AEB}" destId="{744D6C2D-BD5F-4ED4-AB44-FD37474783C6}" srcOrd="0" destOrd="0" presId="urn:microsoft.com/office/officeart/2005/8/layout/pList1#1"/>
    <dgm:cxn modelId="{662E6D81-ED57-4700-B7C2-D1FE1D88E9AF}" type="presParOf" srcId="{8F5486BF-3D13-4406-942D-25A2DEDF4AEB}" destId="{EC8CE5B6-58D9-45BF-896F-6CA8FA1177AB}" srcOrd="1" destOrd="0" presId="urn:microsoft.com/office/officeart/2005/8/layout/pList1#1"/>
    <dgm:cxn modelId="{D04A7D71-5E34-4769-B541-71CE168BB250}" type="presParOf" srcId="{D5F5C087-66AE-4B5C-ABC3-0B0FB5940A94}" destId="{4C0F661C-2F05-403A-A4E0-E64D44C338DD}" srcOrd="7" destOrd="0" presId="urn:microsoft.com/office/officeart/2005/8/layout/pList1#1"/>
    <dgm:cxn modelId="{C4C8999D-6B75-4BF8-B405-0FEB210188FB}" type="presParOf" srcId="{D5F5C087-66AE-4B5C-ABC3-0B0FB5940A94}" destId="{FF055750-EA0F-4905-9A06-1F3E77F166F9}" srcOrd="8" destOrd="0" presId="urn:microsoft.com/office/officeart/2005/8/layout/pList1#1"/>
    <dgm:cxn modelId="{4087159E-5010-4244-BD9A-B64B890B2AE9}" type="presParOf" srcId="{FF055750-EA0F-4905-9A06-1F3E77F166F9}" destId="{E3EE5800-6E7D-4AD6-8DE6-D7B63BBAAA21}" srcOrd="0" destOrd="0" presId="urn:microsoft.com/office/officeart/2005/8/layout/pList1#1"/>
    <dgm:cxn modelId="{6602E684-3892-429C-98A4-0B82F29A7CCA}" type="presParOf" srcId="{FF055750-EA0F-4905-9A06-1F3E77F166F9}" destId="{DB4D3D28-8703-44F0-B4DD-5931F84013DD}" srcOrd="1" destOrd="0" presId="urn:microsoft.com/office/officeart/2005/8/layout/pList1#1"/>
    <dgm:cxn modelId="{6A831A1C-1469-4CA8-AA5E-1D5A3999C304}" type="presParOf" srcId="{D5F5C087-66AE-4B5C-ABC3-0B0FB5940A94}" destId="{F27A1B11-1F4D-4268-A022-B85B42EBC32A}" srcOrd="9" destOrd="0" presId="urn:microsoft.com/office/officeart/2005/8/layout/pList1#1"/>
    <dgm:cxn modelId="{875F26D9-08F3-44F8-B9EE-AD5D9FF10FB2}" type="presParOf" srcId="{D5F5C087-66AE-4B5C-ABC3-0B0FB5940A94}" destId="{7F6C056E-1785-4EBF-A557-26DE20173A16}" srcOrd="10" destOrd="0" presId="urn:microsoft.com/office/officeart/2005/8/layout/pList1#1"/>
    <dgm:cxn modelId="{22035262-C2F1-44B0-A262-644E4233003F}" type="presParOf" srcId="{7F6C056E-1785-4EBF-A557-26DE20173A16}" destId="{3672070E-DDCC-48B7-86A3-C7D163EB9B2D}" srcOrd="0" destOrd="0" presId="urn:microsoft.com/office/officeart/2005/8/layout/pList1#1"/>
    <dgm:cxn modelId="{AD2186C7-85E5-4929-9730-B9EBCDB915EA}" type="presParOf" srcId="{7F6C056E-1785-4EBF-A557-26DE20173A16}" destId="{89799F8F-52D7-4A70-9EC8-4CB0DF862EC5}" srcOrd="1" destOrd="0" presId="urn:microsoft.com/office/officeart/2005/8/layout/pList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6F5F9B-E8E8-4DEF-9CD0-709A584055C3}">
      <dsp:nvSpPr>
        <dsp:cNvPr id="0" name=""/>
        <dsp:cNvSpPr/>
      </dsp:nvSpPr>
      <dsp:spPr>
        <a:xfrm>
          <a:off x="1110012" y="853605"/>
          <a:ext cx="1845982" cy="1231270"/>
        </a:xfrm>
        <a:prstGeom prst="rect">
          <a:avLst/>
        </a:prstGeom>
        <a:solidFill>
          <a:schemeClr val="accent3">
            <a:tint val="40000"/>
            <a:alpha val="90000"/>
            <a:hueOff val="0"/>
            <a:satOff val="0"/>
            <a:lumOff val="0"/>
            <a:alphaOff val="0"/>
          </a:schemeClr>
        </a:solidFill>
        <a:ln w="1905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256032" rIns="256032" bIns="256032" numCol="1" spcCol="1270" anchor="ctr" anchorCtr="0">
          <a:noAutofit/>
        </a:bodyPr>
        <a:lstStyle/>
        <a:p>
          <a:pPr lvl="0" algn="l" defTabSz="1600200">
            <a:lnSpc>
              <a:spcPct val="90000"/>
            </a:lnSpc>
            <a:spcBef>
              <a:spcPct val="0"/>
            </a:spcBef>
            <a:spcAft>
              <a:spcPct val="35000"/>
            </a:spcAft>
          </a:pPr>
          <a:endParaRPr lang="it-IT" sz="3600" kern="1200" dirty="0"/>
        </a:p>
      </dsp:txBody>
      <dsp:txXfrm>
        <a:off x="1405369" y="853605"/>
        <a:ext cx="1550625" cy="1231270"/>
      </dsp:txXfrm>
    </dsp:sp>
    <dsp:sp modelId="{31686CD3-68C0-41AF-9E26-9A63DB32CA9A}">
      <dsp:nvSpPr>
        <dsp:cNvPr id="0" name=""/>
        <dsp:cNvSpPr/>
      </dsp:nvSpPr>
      <dsp:spPr>
        <a:xfrm>
          <a:off x="432051" y="636850"/>
          <a:ext cx="3335382" cy="2694556"/>
        </a:xfrm>
        <a:prstGeom prst="ellipse">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267200">
            <a:lnSpc>
              <a:spcPct val="90000"/>
            </a:lnSpc>
            <a:spcBef>
              <a:spcPct val="0"/>
            </a:spcBef>
            <a:spcAft>
              <a:spcPct val="35000"/>
            </a:spcAft>
          </a:pPr>
          <a:r>
            <a:rPr lang="it-IT" sz="9600" kern="1200" dirty="0" smtClean="0"/>
            <a:t>IO</a:t>
          </a:r>
          <a:endParaRPr lang="it-IT" sz="9600" kern="1200" dirty="0"/>
        </a:p>
      </dsp:txBody>
      <dsp:txXfrm>
        <a:off x="920506" y="1031459"/>
        <a:ext cx="2358472" cy="1905338"/>
      </dsp:txXfrm>
    </dsp:sp>
    <dsp:sp modelId="{621EF783-6BA1-43A1-BF06-8D827AD81F00}">
      <dsp:nvSpPr>
        <dsp:cNvPr id="0" name=""/>
        <dsp:cNvSpPr/>
      </dsp:nvSpPr>
      <dsp:spPr>
        <a:xfrm flipV="1">
          <a:off x="4557670" y="2985032"/>
          <a:ext cx="36005" cy="36617"/>
        </a:xfrm>
        <a:prstGeom prst="mathMinus">
          <a:avLst/>
        </a:prstGeom>
        <a:solidFill>
          <a:schemeClr val="bg2">
            <a:alpha val="0"/>
          </a:schemeClr>
        </a:solidFill>
        <a:ln w="19050" cap="flat" cmpd="sng" algn="ctr">
          <a:solidFill>
            <a:schemeClr val="accent3">
              <a:tint val="40000"/>
              <a:alpha val="90000"/>
              <a:hueOff val="-13992901"/>
              <a:satOff val="-37397"/>
              <a:lumOff val="-3101"/>
              <a:alphaOff val="0"/>
            </a:schemeClr>
          </a:solidFill>
          <a:prstDash val="solid"/>
        </a:ln>
        <a:effectLst/>
      </dsp:spPr>
      <dsp:style>
        <a:lnRef idx="2">
          <a:scrgbClr r="0" g="0" b="0"/>
        </a:lnRef>
        <a:fillRef idx="1">
          <a:scrgbClr r="0" g="0" b="0"/>
        </a:fillRef>
        <a:effectRef idx="0">
          <a:scrgbClr r="0" g="0" b="0"/>
        </a:effectRef>
        <a:fontRef idx="minor"/>
      </dsp:style>
    </dsp:sp>
    <dsp:sp modelId="{56E7AE7D-A538-46A3-9250-1D14A5181A43}">
      <dsp:nvSpPr>
        <dsp:cNvPr id="0" name=""/>
        <dsp:cNvSpPr/>
      </dsp:nvSpPr>
      <dsp:spPr>
        <a:xfrm>
          <a:off x="4763396" y="361343"/>
          <a:ext cx="1230655" cy="1230655"/>
        </a:xfrm>
        <a:prstGeom prst="ellipse">
          <a:avLst/>
        </a:prstGeom>
        <a:solidFill>
          <a:schemeClr val="accent3">
            <a:hueOff val="-13803598"/>
            <a:satOff val="-36385"/>
            <a:lumOff val="-9412"/>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r>
            <a:rPr lang="it-IT" sz="2800" kern="1200" dirty="0" smtClean="0"/>
            <a:t>ALTRI</a:t>
          </a:r>
          <a:endParaRPr lang="it-IT" sz="2800" kern="1200" dirty="0"/>
        </a:p>
      </dsp:txBody>
      <dsp:txXfrm>
        <a:off x="4943621" y="541568"/>
        <a:ext cx="870205" cy="87020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39EA9D-294D-41D3-9834-AA518929A9BC}">
      <dsp:nvSpPr>
        <dsp:cNvPr id="0" name=""/>
        <dsp:cNvSpPr/>
      </dsp:nvSpPr>
      <dsp:spPr>
        <a:xfrm>
          <a:off x="701506" y="4542"/>
          <a:ext cx="2306802" cy="1589387"/>
        </a:xfrm>
        <a:prstGeom prst="roundRect">
          <a:avLst/>
        </a:prstGeom>
        <a:blipFill rotWithShape="1">
          <a:blip xmlns:r="http://schemas.openxmlformats.org/officeDocument/2006/relationships" r:embed="rId1"/>
          <a:stretch>
            <a:fillRect/>
          </a:stretch>
        </a:blipFill>
        <a:ln>
          <a:noFill/>
        </a:ln>
        <a:effectLst>
          <a:outerShdw blurRad="31750" dist="25400" dir="5400000"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39CAD08E-2309-489C-84DA-9B110E43382E}">
      <dsp:nvSpPr>
        <dsp:cNvPr id="0" name=""/>
        <dsp:cNvSpPr/>
      </dsp:nvSpPr>
      <dsp:spPr>
        <a:xfrm>
          <a:off x="701506" y="1593929"/>
          <a:ext cx="2306802" cy="8558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0" numCol="1" spcCol="1270" anchor="t" anchorCtr="0">
          <a:noAutofit/>
        </a:bodyPr>
        <a:lstStyle/>
        <a:p>
          <a:pPr lvl="0" algn="ctr" defTabSz="622300">
            <a:lnSpc>
              <a:spcPct val="90000"/>
            </a:lnSpc>
            <a:spcBef>
              <a:spcPct val="0"/>
            </a:spcBef>
            <a:spcAft>
              <a:spcPct val="35000"/>
            </a:spcAft>
          </a:pPr>
          <a:r>
            <a:rPr lang="it-IT" sz="1400" kern="1200" dirty="0" smtClean="0"/>
            <a:t>Evita lo spreco di acqua e energia elettrica</a:t>
          </a:r>
          <a:endParaRPr lang="it-IT" sz="1400" kern="1200" dirty="0"/>
        </a:p>
      </dsp:txBody>
      <dsp:txXfrm>
        <a:off x="701506" y="1593929"/>
        <a:ext cx="2306802" cy="855823"/>
      </dsp:txXfrm>
    </dsp:sp>
    <dsp:sp modelId="{1E1CA547-2EB5-417D-A0BA-828F4C83943F}">
      <dsp:nvSpPr>
        <dsp:cNvPr id="0" name=""/>
        <dsp:cNvSpPr/>
      </dsp:nvSpPr>
      <dsp:spPr>
        <a:xfrm>
          <a:off x="3239086" y="4542"/>
          <a:ext cx="2306802" cy="1589387"/>
        </a:xfrm>
        <a:prstGeom prst="roundRect">
          <a:avLst/>
        </a:prstGeom>
        <a:blipFill rotWithShape="1">
          <a:blip xmlns:r="http://schemas.openxmlformats.org/officeDocument/2006/relationships" r:embed="rId2"/>
          <a:stretch>
            <a:fillRect/>
          </a:stretch>
        </a:blipFill>
        <a:ln>
          <a:noFill/>
        </a:ln>
        <a:effectLst>
          <a:outerShdw blurRad="31750" dist="25400" dir="5400000"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9E81CC6C-5AB3-4730-9098-00CC7F0E6B5D}">
      <dsp:nvSpPr>
        <dsp:cNvPr id="0" name=""/>
        <dsp:cNvSpPr/>
      </dsp:nvSpPr>
      <dsp:spPr>
        <a:xfrm>
          <a:off x="3239086" y="1593929"/>
          <a:ext cx="2306802" cy="8558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0" numCol="1" spcCol="1270" anchor="t" anchorCtr="0">
          <a:noAutofit/>
        </a:bodyPr>
        <a:lstStyle/>
        <a:p>
          <a:pPr lvl="0" algn="ctr" defTabSz="622300">
            <a:lnSpc>
              <a:spcPct val="90000"/>
            </a:lnSpc>
            <a:spcBef>
              <a:spcPct val="0"/>
            </a:spcBef>
            <a:spcAft>
              <a:spcPct val="35000"/>
            </a:spcAft>
          </a:pPr>
          <a:r>
            <a:rPr lang="it-IT" sz="1400" kern="1200" dirty="0" smtClean="0"/>
            <a:t>Preferisci la bici e i mezzi pubblici.</a:t>
          </a:r>
        </a:p>
        <a:p>
          <a:pPr lvl="0" algn="ctr" defTabSz="622300">
            <a:lnSpc>
              <a:spcPct val="90000"/>
            </a:lnSpc>
            <a:spcBef>
              <a:spcPct val="0"/>
            </a:spcBef>
            <a:spcAft>
              <a:spcPct val="35000"/>
            </a:spcAft>
          </a:pPr>
          <a:r>
            <a:rPr lang="it-IT" sz="1400" kern="1200" dirty="0" smtClean="0"/>
            <a:t>Pratica il car </a:t>
          </a:r>
          <a:r>
            <a:rPr lang="it-IT" sz="1400" kern="1200" dirty="0" err="1" smtClean="0"/>
            <a:t>sharing</a:t>
          </a:r>
          <a:r>
            <a:rPr lang="it-IT" sz="1400" kern="1200" dirty="0" smtClean="0"/>
            <a:t>.</a:t>
          </a:r>
          <a:endParaRPr lang="it-IT" sz="1400" kern="1200" dirty="0"/>
        </a:p>
      </dsp:txBody>
      <dsp:txXfrm>
        <a:off x="3239086" y="1593929"/>
        <a:ext cx="2306802" cy="855823"/>
      </dsp:txXfrm>
    </dsp:sp>
    <dsp:sp modelId="{13CA629C-3189-41AF-981A-CF9E05D5E929}">
      <dsp:nvSpPr>
        <dsp:cNvPr id="0" name=""/>
        <dsp:cNvSpPr/>
      </dsp:nvSpPr>
      <dsp:spPr>
        <a:xfrm>
          <a:off x="5776666" y="4542"/>
          <a:ext cx="2306802" cy="1589387"/>
        </a:xfrm>
        <a:prstGeom prst="roundRect">
          <a:avLst/>
        </a:prstGeom>
        <a:blipFill rotWithShape="1">
          <a:blip xmlns:r="http://schemas.openxmlformats.org/officeDocument/2006/relationships" r:embed="rId3"/>
          <a:stretch>
            <a:fillRect/>
          </a:stretch>
        </a:blipFill>
        <a:ln>
          <a:noFill/>
        </a:ln>
        <a:effectLst>
          <a:outerShdw blurRad="31750" dist="25400" dir="5400000"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279C74C4-F096-4B8F-856F-0F1D437F84B0}">
      <dsp:nvSpPr>
        <dsp:cNvPr id="0" name=""/>
        <dsp:cNvSpPr/>
      </dsp:nvSpPr>
      <dsp:spPr>
        <a:xfrm>
          <a:off x="5776666" y="1593929"/>
          <a:ext cx="2306802" cy="8558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0" numCol="1" spcCol="1270" anchor="t" anchorCtr="0">
          <a:noAutofit/>
        </a:bodyPr>
        <a:lstStyle/>
        <a:p>
          <a:pPr lvl="0" algn="ctr" defTabSz="622300">
            <a:lnSpc>
              <a:spcPct val="90000"/>
            </a:lnSpc>
            <a:spcBef>
              <a:spcPct val="0"/>
            </a:spcBef>
            <a:spcAft>
              <a:spcPct val="35000"/>
            </a:spcAft>
          </a:pPr>
          <a:r>
            <a:rPr lang="it-IT" sz="1400" kern="1200" dirty="0" smtClean="0"/>
            <a:t>Attenzione ai prodotti che disperdi nell’ambiente, </a:t>
          </a:r>
          <a:r>
            <a:rPr lang="it-IT" sz="1400" kern="1200" dirty="0" err="1" smtClean="0"/>
            <a:t>sopratutto</a:t>
          </a:r>
          <a:r>
            <a:rPr lang="it-IT" sz="1400" kern="1200" dirty="0" smtClean="0"/>
            <a:t> in acqua</a:t>
          </a:r>
          <a:endParaRPr lang="it-IT" sz="1400" kern="1200" dirty="0"/>
        </a:p>
      </dsp:txBody>
      <dsp:txXfrm>
        <a:off x="5776666" y="1593929"/>
        <a:ext cx="2306802" cy="855823"/>
      </dsp:txXfrm>
    </dsp:sp>
    <dsp:sp modelId="{744D6C2D-BD5F-4ED4-AB44-FD37474783C6}">
      <dsp:nvSpPr>
        <dsp:cNvPr id="0" name=""/>
        <dsp:cNvSpPr/>
      </dsp:nvSpPr>
      <dsp:spPr>
        <a:xfrm>
          <a:off x="701506" y="2680433"/>
          <a:ext cx="2306802" cy="1589387"/>
        </a:xfrm>
        <a:prstGeom prst="roundRect">
          <a:avLst/>
        </a:prstGeom>
        <a:blipFill rotWithShape="1">
          <a:blip xmlns:r="http://schemas.openxmlformats.org/officeDocument/2006/relationships" r:embed="rId4"/>
          <a:stretch>
            <a:fillRect/>
          </a:stretch>
        </a:blipFill>
        <a:ln>
          <a:noFill/>
        </a:ln>
        <a:effectLst>
          <a:outerShdw blurRad="31750" dist="25400" dir="5400000"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EC8CE5B6-58D9-45BF-896F-6CA8FA1177AB}">
      <dsp:nvSpPr>
        <dsp:cNvPr id="0" name=""/>
        <dsp:cNvSpPr/>
      </dsp:nvSpPr>
      <dsp:spPr>
        <a:xfrm>
          <a:off x="701506" y="4269820"/>
          <a:ext cx="2306802" cy="8558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0" numCol="1" spcCol="1270" anchor="t" anchorCtr="0">
          <a:noAutofit/>
        </a:bodyPr>
        <a:lstStyle/>
        <a:p>
          <a:pPr lvl="0" algn="ctr" defTabSz="622300">
            <a:lnSpc>
              <a:spcPct val="90000"/>
            </a:lnSpc>
            <a:spcBef>
              <a:spcPct val="0"/>
            </a:spcBef>
            <a:spcAft>
              <a:spcPct val="35000"/>
            </a:spcAft>
          </a:pPr>
          <a:r>
            <a:rPr lang="it-IT" sz="1400" kern="1200" dirty="0" smtClean="0"/>
            <a:t>Autoproduci invece di comprare ( creme, saponi, detersivi, alimenti etc. )</a:t>
          </a:r>
          <a:endParaRPr lang="it-IT" sz="1400" kern="1200" dirty="0"/>
        </a:p>
      </dsp:txBody>
      <dsp:txXfrm>
        <a:off x="701506" y="4269820"/>
        <a:ext cx="2306802" cy="855823"/>
      </dsp:txXfrm>
    </dsp:sp>
    <dsp:sp modelId="{E3EE5800-6E7D-4AD6-8DE6-D7B63BBAAA21}">
      <dsp:nvSpPr>
        <dsp:cNvPr id="0" name=""/>
        <dsp:cNvSpPr/>
      </dsp:nvSpPr>
      <dsp:spPr>
        <a:xfrm>
          <a:off x="3239086" y="2680433"/>
          <a:ext cx="2306802" cy="1589387"/>
        </a:xfrm>
        <a:prstGeom prst="roundRect">
          <a:avLst/>
        </a:prstGeom>
        <a:blipFill rotWithShape="1">
          <a:blip xmlns:r="http://schemas.openxmlformats.org/officeDocument/2006/relationships" r:embed="rId5"/>
          <a:stretch>
            <a:fillRect/>
          </a:stretch>
        </a:blipFill>
        <a:ln>
          <a:noFill/>
        </a:ln>
        <a:effectLst>
          <a:outerShdw blurRad="31750" dist="25400" dir="5400000"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DB4D3D28-8703-44F0-B4DD-5931F84013DD}">
      <dsp:nvSpPr>
        <dsp:cNvPr id="0" name=""/>
        <dsp:cNvSpPr/>
      </dsp:nvSpPr>
      <dsp:spPr>
        <a:xfrm>
          <a:off x="3239086" y="4269820"/>
          <a:ext cx="2306802" cy="8558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0" numCol="1" spcCol="1270" anchor="t" anchorCtr="0">
          <a:noAutofit/>
        </a:bodyPr>
        <a:lstStyle/>
        <a:p>
          <a:pPr lvl="0" algn="ctr" defTabSz="622300">
            <a:lnSpc>
              <a:spcPct val="90000"/>
            </a:lnSpc>
            <a:spcBef>
              <a:spcPct val="0"/>
            </a:spcBef>
            <a:spcAft>
              <a:spcPct val="35000"/>
            </a:spcAft>
          </a:pPr>
          <a:r>
            <a:rPr lang="it-IT" sz="1400" kern="1200" dirty="0" smtClean="0"/>
            <a:t>Prediligi frutta biologica di stagione a km zero.</a:t>
          </a:r>
          <a:endParaRPr lang="it-IT" sz="1400" kern="1200" dirty="0"/>
        </a:p>
      </dsp:txBody>
      <dsp:txXfrm>
        <a:off x="3239086" y="4269820"/>
        <a:ext cx="2306802" cy="855823"/>
      </dsp:txXfrm>
    </dsp:sp>
    <dsp:sp modelId="{3672070E-DDCC-48B7-86A3-C7D163EB9B2D}">
      <dsp:nvSpPr>
        <dsp:cNvPr id="0" name=""/>
        <dsp:cNvSpPr/>
      </dsp:nvSpPr>
      <dsp:spPr>
        <a:xfrm>
          <a:off x="5776666" y="2680433"/>
          <a:ext cx="2306802" cy="1589387"/>
        </a:xfrm>
        <a:prstGeom prst="roundRect">
          <a:avLst/>
        </a:prstGeom>
        <a:blipFill rotWithShape="1">
          <a:blip xmlns:r="http://schemas.openxmlformats.org/officeDocument/2006/relationships" r:embed="rId6"/>
          <a:stretch>
            <a:fillRect/>
          </a:stretch>
        </a:blipFill>
        <a:ln>
          <a:noFill/>
        </a:ln>
        <a:effectLst>
          <a:outerShdw blurRad="31750" dist="25400" dir="5400000"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89799F8F-52D7-4A70-9EC8-4CB0DF862EC5}">
      <dsp:nvSpPr>
        <dsp:cNvPr id="0" name=""/>
        <dsp:cNvSpPr/>
      </dsp:nvSpPr>
      <dsp:spPr>
        <a:xfrm>
          <a:off x="5776666" y="4269820"/>
          <a:ext cx="2306802" cy="8558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0" numCol="1" spcCol="1270" anchor="t" anchorCtr="0">
          <a:noAutofit/>
        </a:bodyPr>
        <a:lstStyle/>
        <a:p>
          <a:pPr lvl="0" algn="ctr" defTabSz="622300">
            <a:lnSpc>
              <a:spcPct val="90000"/>
            </a:lnSpc>
            <a:spcBef>
              <a:spcPct val="0"/>
            </a:spcBef>
            <a:spcAft>
              <a:spcPct val="35000"/>
            </a:spcAft>
          </a:pPr>
          <a:r>
            <a:rPr lang="it-IT" sz="1400" kern="1200" dirty="0" smtClean="0"/>
            <a:t>Attrezza  la tua casa al risparmio energetico: vetri isolanti, pannelli solari, geotermia…</a:t>
          </a:r>
          <a:endParaRPr lang="it-IT" sz="1400" kern="1200" dirty="0"/>
        </a:p>
      </dsp:txBody>
      <dsp:txXfrm>
        <a:off x="5776666" y="4269820"/>
        <a:ext cx="2306802" cy="855823"/>
      </dsp:txXfrm>
    </dsp:sp>
  </dsp:spTree>
</dsp:drawing>
</file>

<file path=ppt/diagrams/layout1.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List1#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DB32461A-250E-4A29-9E9B-599CA3838FA1}" type="datetime1">
              <a:rPr lang="en-US" smtClean="0"/>
              <a:pPr/>
              <a:t>2/19/2015</a:t>
            </a:fld>
            <a:endParaRPr lang="en-US" dirty="0"/>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CF40B41D-FD10-4A38-B39B-626510BD49B7}" type="slidenum">
              <a:rPr lang="en-US" smtClean="0"/>
              <a:pPr/>
              <a:t>‹N›</a:t>
            </a:fld>
            <a:endParaRPr lang="en-US" dirty="0"/>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en-US" dirty="0"/>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it-IT" smtClean="0"/>
              <a:t>Fare clic per modificare lo stile del titolo</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a:p>
        </p:txBody>
      </p:sp>
      <p:sp>
        <p:nvSpPr>
          <p:cNvPr id="3" name="Vertical Text Placeholder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p>
            <a:fld id="{4B6055F8-1D02-4417-9241-55C834FD9970}" type="datetimeFigureOut">
              <a:rPr lang="it-IT" smtClean="0"/>
              <a:pPr/>
              <a:t>19/02/2015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162800" y="274638"/>
            <a:ext cx="1676400" cy="5851525"/>
          </a:xfrm>
        </p:spPr>
        <p:txBody>
          <a:bodyPr vert="eaVert"/>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4B6055F8-1D02-4417-9241-55C834FD9970}" type="datetimeFigureOut">
              <a:rPr lang="it-IT" smtClean="0"/>
              <a:pPr/>
              <a:t>19/02/2015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B007B441-5312-499D-93C3-6E37886527FA}" type="slidenum">
              <a:rPr lang="it-IT" smtClean="0"/>
              <a:pPr/>
              <a:t>‹N›</a:t>
            </a:fld>
            <a:endParaRPr lang="it-IT"/>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4B6055F8-1D02-4417-9241-55C834FD9970}" type="datetimeFigureOut">
              <a:rPr lang="it-IT" smtClean="0"/>
              <a:pPr/>
              <a:t>19/02/2015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007B441-5312-499D-93C3-6E37886527FA}" type="slidenum">
              <a:rPr lang="it-IT" smtClean="0"/>
              <a:pPr/>
              <a:t>‹N›</a:t>
            </a:fld>
            <a:endParaRPr lang="it-IT"/>
          </a:p>
        </p:txBody>
      </p:sp>
      <p:sp>
        <p:nvSpPr>
          <p:cNvPr id="7" name="Title 6"/>
          <p:cNvSpPr>
            <a:spLocks noGrp="1"/>
          </p:cNvSpPr>
          <p:nvPr>
            <p:ph type="title"/>
          </p:nvPr>
        </p:nvSpPr>
        <p:spPr/>
        <p:txBody>
          <a:bodyPr/>
          <a:lstStyle/>
          <a:p>
            <a:r>
              <a:rPr lang="it-IT" smtClean="0"/>
              <a:t>Fare clic per modificare lo stile del titolo</a:t>
            </a:r>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9" name="Date Placeholder 8"/>
          <p:cNvSpPr>
            <a:spLocks noGrp="1"/>
          </p:cNvSpPr>
          <p:nvPr>
            <p:ph type="dt" sz="half" idx="10"/>
          </p:nvPr>
        </p:nvSpPr>
        <p:spPr/>
        <p:txBody>
          <a:bodyPr/>
          <a:lstStyle>
            <a:lvl1pPr>
              <a:defRPr>
                <a:solidFill>
                  <a:srgbClr val="FFFFFF"/>
                </a:solidFill>
              </a:defRPr>
            </a:lvl1pPr>
          </a:lstStyle>
          <a:p>
            <a:fld id="{26F4ADA4-35DF-4BD1-8C53-4246F035229A}" type="datetime1">
              <a:rPr lang="en-US" smtClean="0"/>
              <a:pPr/>
              <a:t>2/19/2015</a:t>
            </a:fld>
            <a:endParaRPr lang="en-US"/>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CF40B41D-FD10-4A38-B39B-626510BD49B7}" type="slidenum">
              <a:rPr lang="en-US" smtClean="0"/>
              <a:pPr/>
              <a:t>‹N›</a:t>
            </a:fld>
            <a:endParaRPr lang="en-US"/>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en-US"/>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it-IT" smtClean="0"/>
              <a:t>Fare clic per modificare lo stile del titolo</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Date Placeholder 4"/>
          <p:cNvSpPr>
            <a:spLocks noGrp="1"/>
          </p:cNvSpPr>
          <p:nvPr>
            <p:ph type="dt" sz="half" idx="10"/>
          </p:nvPr>
        </p:nvSpPr>
        <p:spPr/>
        <p:txBody>
          <a:bodyPr/>
          <a:lstStyle/>
          <a:p>
            <a:fld id="{4B6055F8-1D02-4417-9241-55C834FD9970}" type="datetimeFigureOut">
              <a:rPr lang="it-IT" smtClean="0"/>
              <a:pPr/>
              <a:t>19/02/2015</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B007B441-5312-499D-93C3-6E37886527FA}" type="slidenum">
              <a:rPr lang="it-IT" smtClean="0"/>
              <a:pPr/>
              <a:t>‹N›</a:t>
            </a:fld>
            <a:endParaRPr lang="it-IT"/>
          </a:p>
        </p:txBody>
      </p:sp>
      <p:sp>
        <p:nvSpPr>
          <p:cNvPr id="8" name="Title 7"/>
          <p:cNvSpPr>
            <a:spLocks noGrp="1"/>
          </p:cNvSpPr>
          <p:nvPr>
            <p:ph type="title"/>
          </p:nvPr>
        </p:nvSpPr>
        <p:spPr/>
        <p:txBody>
          <a:bodyPr/>
          <a:lstStyle/>
          <a:p>
            <a:r>
              <a:rPr lang="it-IT" smtClean="0"/>
              <a:t>Fare clic per modificare lo stile del titolo</a:t>
            </a:r>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7" name="Date Placeholder 6"/>
          <p:cNvSpPr>
            <a:spLocks noGrp="1"/>
          </p:cNvSpPr>
          <p:nvPr>
            <p:ph type="dt" sz="half" idx="10"/>
          </p:nvPr>
        </p:nvSpPr>
        <p:spPr/>
        <p:txBody>
          <a:bodyPr/>
          <a:lstStyle/>
          <a:p>
            <a:fld id="{4B6055F8-1D02-4417-9241-55C834FD9970}" type="datetimeFigureOut">
              <a:rPr lang="it-IT" smtClean="0"/>
              <a:pPr/>
              <a:t>19/02/2015</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B007B441-5312-499D-93C3-6E37886527FA}" type="slidenum">
              <a:rPr lang="it-IT" smtClean="0"/>
              <a:pPr/>
              <a:t>‹N›</a:t>
            </a:fld>
            <a:endParaRPr lang="it-IT"/>
          </a:p>
        </p:txBody>
      </p:sp>
      <p:sp>
        <p:nvSpPr>
          <p:cNvPr id="10" name="Title 9"/>
          <p:cNvSpPr>
            <a:spLocks noGrp="1"/>
          </p:cNvSpPr>
          <p:nvPr>
            <p:ph type="title"/>
          </p:nvPr>
        </p:nvSpPr>
        <p:spPr/>
        <p:txBody>
          <a:bodyPr/>
          <a:lstStyle/>
          <a:p>
            <a:r>
              <a:rPr lang="it-IT" smtClean="0"/>
              <a:t>Fare clic per modificare lo stile del titolo</a:t>
            </a:r>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B6055F8-1D02-4417-9241-55C834FD9970}" type="datetimeFigureOut">
              <a:rPr lang="it-IT" smtClean="0"/>
              <a:pPr/>
              <a:t>19/02/2015</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B007B441-5312-499D-93C3-6E37886527FA}" type="slidenum">
              <a:rPr lang="it-IT" smtClean="0"/>
              <a:pPr/>
              <a:t>‹N›</a:t>
            </a:fld>
            <a:endParaRPr lang="it-IT"/>
          </a:p>
        </p:txBody>
      </p:sp>
      <p:sp>
        <p:nvSpPr>
          <p:cNvPr id="6" name="Title 5"/>
          <p:cNvSpPr>
            <a:spLocks noGrp="1"/>
          </p:cNvSpPr>
          <p:nvPr>
            <p:ph type="title"/>
          </p:nvPr>
        </p:nvSpPr>
        <p:spPr/>
        <p:txBody>
          <a:bodyPr/>
          <a:lstStyle/>
          <a:p>
            <a:r>
              <a:rPr lang="it-IT" smtClean="0"/>
              <a:t>Fare clic per modificare lo stile del titolo</a:t>
            </a:r>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4B6055F8-1D02-4417-9241-55C834FD9970}" type="datetimeFigureOut">
              <a:rPr lang="it-IT" smtClean="0"/>
              <a:pPr/>
              <a:t>19/02/2015</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4B6055F8-1D02-4417-9241-55C834FD9970}" type="datetimeFigureOut">
              <a:rPr lang="it-IT" smtClean="0"/>
              <a:pPr/>
              <a:t>19/02/2015</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B007B441-5312-499D-93C3-6E37886527FA}" type="slidenum">
              <a:rPr lang="it-IT" smtClean="0"/>
              <a:pPr/>
              <a:t>‹N›</a:t>
            </a:fld>
            <a:endParaRPr lang="it-IT"/>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it-IT" smtClean="0"/>
              <a:t>Fare clic per modificare lo stile del titolo</a:t>
            </a:r>
            <a:endParaRPr lang="en-US" dirty="0"/>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Fare clic sull'icona per inserire un'immagine</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4B6055F8-1D02-4417-9241-55C834FD9970}" type="datetimeFigureOut">
              <a:rPr lang="it-IT" smtClean="0"/>
              <a:pPr/>
              <a:t>19/02/2015</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B007B441-5312-499D-93C3-6E37886527FA}" type="slidenum">
              <a:rPr lang="it-IT" smtClean="0"/>
              <a:pPr/>
              <a:t>‹N›</a:t>
            </a:fld>
            <a:endParaRPr lang="it-IT"/>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it-IT" smtClean="0"/>
              <a:t>Fare clic per modificare lo stile del titolo</a:t>
            </a:r>
            <a:endParaRPr lang="en-US" dirty="0"/>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fld id="{4B6055F8-1D02-4417-9241-55C834FD9970}" type="datetimeFigureOut">
              <a:rPr lang="it-IT" smtClean="0"/>
              <a:pPr/>
              <a:t>19/02/2015</a:t>
            </a:fld>
            <a:endParaRPr lang="it-IT"/>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endParaRPr lang="it-IT"/>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B007B441-5312-499D-93C3-6E37886527FA}"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jpeg"/></Relationships>
</file>

<file path=ppt/slides/_rels/slide1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40.gi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 Id="rId5" Type="http://schemas.openxmlformats.org/officeDocument/2006/relationships/image" Target="../media/image46.jpeg"/><Relationship Id="rId4" Type="http://schemas.openxmlformats.org/officeDocument/2006/relationships/image" Target="../media/image45.jpeg"/></Relationships>
</file>

<file path=ppt/slides/_rels/slide2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hyperlink" Target="Io%20sono%201474.%20La%20storia%20di%20un%20vitello.(360p_H.264-AAC).mp4" TargetMode="External"/><Relationship Id="rId1" Type="http://schemas.openxmlformats.org/officeDocument/2006/relationships/slideLayout" Target="../slideLayouts/slideLayout7.xml"/><Relationship Id="rId5" Type="http://schemas.openxmlformats.org/officeDocument/2006/relationships/hyperlink" Target="Factory%20Farming%20in%2060%20Seconds%20Flat(720p_H.264-AAC).mp4" TargetMode="External"/><Relationship Id="rId4" Type="http://schemas.openxmlformats.org/officeDocument/2006/relationships/image" Target="../media/image48.png"/></Relationships>
</file>

<file path=ppt/slides/_rels/slide27.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9.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mailto:stefanovolta@hotmail.it" TargetMode="External"/><Relationship Id="rId2" Type="http://schemas.openxmlformats.org/officeDocument/2006/relationships/image" Target="../media/image58.png"/><Relationship Id="rId1" Type="http://schemas.openxmlformats.org/officeDocument/2006/relationships/slideLayout" Target="../slideLayouts/slideLayout2.xml"/><Relationship Id="rId4" Type="http://schemas.openxmlformats.org/officeDocument/2006/relationships/hyperlink" Target="http://progettoscuolevegan.weebly.com/una-scelta-di-vita.html"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La%20Storia%20delle%20Cose(720p_H.264-AAC).mp4" TargetMode="Externa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infografica_nuclear_stress_greenpeace_462.jpg"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MIDWAY%20_%20trailer%20_%20a%20film%20by%20Chris%20Jordan_hd.mp4" TargetMode="External"/><Relationship Id="rId2" Type="http://schemas.openxmlformats.org/officeDocument/2006/relationships/hyperlink" Target="Google-timelapse.mpg" TargetMode="External"/><Relationship Id="rId1" Type="http://schemas.openxmlformats.org/officeDocument/2006/relationships/slideLayout" Target="../slideLayouts/slideLayout2.xml"/><Relationship Id="rId5" Type="http://schemas.openxmlformats.org/officeDocument/2006/relationships/image" Target="../media/image13.jp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alpha val="0"/>
          </a:schemeClr>
        </a:solidFill>
        <a:effectLst/>
      </p:bgPr>
    </p:bg>
    <p:spTree>
      <p:nvGrpSpPr>
        <p:cNvPr id="1" name=""/>
        <p:cNvGrpSpPr/>
        <p:nvPr/>
      </p:nvGrpSpPr>
      <p:grpSpPr>
        <a:xfrm>
          <a:off x="0" y="0"/>
          <a:ext cx="0" cy="0"/>
          <a:chOff x="0" y="0"/>
          <a:chExt cx="0" cy="0"/>
        </a:xfrm>
      </p:grpSpPr>
      <p:sp>
        <p:nvSpPr>
          <p:cNvPr id="5" name="Rettangolo 4"/>
          <p:cNvSpPr/>
          <p:nvPr/>
        </p:nvSpPr>
        <p:spPr>
          <a:xfrm>
            <a:off x="107504" y="188640"/>
            <a:ext cx="8933896" cy="6624736"/>
          </a:xfrm>
          <a:prstGeom prst="rect">
            <a:avLst/>
          </a:prstGeom>
          <a:solidFill>
            <a:schemeClr val="bg2"/>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Sottotitolo 2"/>
          <p:cNvSpPr>
            <a:spLocks noGrp="1"/>
          </p:cNvSpPr>
          <p:nvPr>
            <p:ph type="body" idx="4294967295"/>
          </p:nvPr>
        </p:nvSpPr>
        <p:spPr>
          <a:xfrm>
            <a:off x="1502646" y="4005064"/>
            <a:ext cx="6143612" cy="2293937"/>
          </a:xfrm>
        </p:spPr>
        <p:txBody>
          <a:bodyPr>
            <a:normAutofit/>
          </a:bodyPr>
          <a:lstStyle/>
          <a:p>
            <a:pPr marL="45720" indent="0" algn="ctr">
              <a:buNone/>
            </a:pPr>
            <a:r>
              <a:rPr lang="it-IT" sz="1600" dirty="0" smtClean="0">
                <a:solidFill>
                  <a:schemeClr val="tx1"/>
                </a:solidFill>
              </a:rPr>
              <a:t>A cura di </a:t>
            </a:r>
            <a:r>
              <a:rPr lang="it-IT" sz="1600" b="1" dirty="0" smtClean="0">
                <a:solidFill>
                  <a:schemeClr val="tx1"/>
                </a:solidFill>
              </a:rPr>
              <a:t>Stefano Volta</a:t>
            </a:r>
          </a:p>
          <a:p>
            <a:pPr algn="ctr"/>
            <a:endParaRPr lang="it-IT" sz="1600" dirty="0" smtClean="0">
              <a:solidFill>
                <a:schemeClr val="tx1"/>
              </a:solidFill>
            </a:endParaRPr>
          </a:p>
          <a:p>
            <a:pPr marL="45720" indent="0" algn="ctr">
              <a:buNone/>
            </a:pPr>
            <a:r>
              <a:rPr lang="it-IT" sz="1600" dirty="0" smtClean="0">
                <a:solidFill>
                  <a:schemeClr val="tx1"/>
                </a:solidFill>
              </a:rPr>
              <a:t>Studente alla facoltà di Computer Science (</a:t>
            </a:r>
            <a:r>
              <a:rPr lang="it-IT" sz="1600" dirty="0" err="1" smtClean="0">
                <a:solidFill>
                  <a:schemeClr val="tx1"/>
                </a:solidFill>
              </a:rPr>
              <a:t>UniPr</a:t>
            </a:r>
            <a:r>
              <a:rPr lang="it-IT" sz="1600" dirty="0" smtClean="0">
                <a:solidFill>
                  <a:schemeClr val="tx1"/>
                </a:solidFill>
              </a:rPr>
              <a:t>)</a:t>
            </a:r>
          </a:p>
          <a:p>
            <a:pPr marL="45720" indent="0" algn="ctr">
              <a:buNone/>
            </a:pPr>
            <a:r>
              <a:rPr lang="it-IT" sz="1600" dirty="0" smtClean="0">
                <a:solidFill>
                  <a:schemeClr val="tx1"/>
                </a:solidFill>
              </a:rPr>
              <a:t>Matematico e Software </a:t>
            </a:r>
            <a:r>
              <a:rPr lang="it-IT" sz="1600" dirty="0" err="1" smtClean="0">
                <a:solidFill>
                  <a:schemeClr val="tx1"/>
                </a:solidFill>
              </a:rPr>
              <a:t>Engineer</a:t>
            </a:r>
            <a:endParaRPr lang="it-IT" sz="1600" dirty="0" smtClean="0">
              <a:solidFill>
                <a:schemeClr val="tx1"/>
              </a:solidFill>
            </a:endParaRPr>
          </a:p>
          <a:p>
            <a:pPr marL="45720" indent="0" algn="ctr">
              <a:buNone/>
            </a:pPr>
            <a:r>
              <a:rPr lang="it-IT" sz="1600" dirty="0" smtClean="0">
                <a:solidFill>
                  <a:schemeClr val="tx1"/>
                </a:solidFill>
              </a:rPr>
              <a:t>Attivista ambientalista e antispecista</a:t>
            </a:r>
          </a:p>
          <a:p>
            <a:pPr marL="45720" indent="0" algn="ctr">
              <a:buNone/>
            </a:pPr>
            <a:r>
              <a:rPr lang="it-IT" sz="1600" dirty="0" smtClean="0">
                <a:solidFill>
                  <a:schemeClr val="tx1"/>
                </a:solidFill>
              </a:rPr>
              <a:t>Divulgatore della critica scientifica alla s.a.</a:t>
            </a:r>
          </a:p>
          <a:p>
            <a:pPr marL="45720" indent="0" algn="ctr">
              <a:buNone/>
            </a:pPr>
            <a:r>
              <a:rPr lang="it-IT" sz="1600" dirty="0" smtClean="0">
                <a:solidFill>
                  <a:schemeClr val="tx1"/>
                </a:solidFill>
              </a:rPr>
              <a:t>Relatore per </a:t>
            </a:r>
            <a:r>
              <a:rPr lang="it-IT" sz="1800" b="1" i="1" dirty="0" smtClean="0">
                <a:solidFill>
                  <a:schemeClr val="tx1"/>
                </a:solidFill>
              </a:rPr>
              <a:t>Progetto Scuole Vegan</a:t>
            </a:r>
          </a:p>
        </p:txBody>
      </p:sp>
      <p:sp>
        <p:nvSpPr>
          <p:cNvPr id="8" name="Rettangolo 7"/>
          <p:cNvSpPr/>
          <p:nvPr/>
        </p:nvSpPr>
        <p:spPr>
          <a:xfrm>
            <a:off x="107504" y="476672"/>
            <a:ext cx="8933896" cy="2808312"/>
          </a:xfrm>
          <a:prstGeom prst="rect">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CasellaDiTesto 6"/>
          <p:cNvSpPr txBox="1"/>
          <p:nvPr/>
        </p:nvSpPr>
        <p:spPr>
          <a:xfrm>
            <a:off x="107504" y="720350"/>
            <a:ext cx="8933896" cy="2308324"/>
          </a:xfrm>
          <a:prstGeom prst="rect">
            <a:avLst/>
          </a:prstGeom>
          <a:solidFill>
            <a:schemeClr val="accent1">
              <a:lumMod val="60000"/>
              <a:lumOff val="40000"/>
            </a:schemeClr>
          </a:solidFill>
        </p:spPr>
        <p:txBody>
          <a:bodyPr wrap="square" rtlCol="0">
            <a:spAutoFit/>
          </a:bodyPr>
          <a:lstStyle/>
          <a:p>
            <a:pPr algn="ctr"/>
            <a:r>
              <a:rPr lang="it-IT" sz="4800" dirty="0" smtClean="0"/>
              <a:t>DISTRUZIONE AMBIENTALE, SFRUTTAMENTO </a:t>
            </a:r>
          </a:p>
          <a:p>
            <a:pPr algn="ctr"/>
            <a:r>
              <a:rPr lang="it-IT" sz="4800" dirty="0" smtClean="0"/>
              <a:t> E STILI DI VITA ALTERNATIVI</a:t>
            </a:r>
            <a:endParaRPr lang="it-IT" sz="4800" dirty="0"/>
          </a:p>
        </p:txBody>
      </p:sp>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0"/>
            <a:ext cx="9144000" cy="1143000"/>
          </a:xfrm>
        </p:spPr>
        <p:txBody>
          <a:bodyPr/>
          <a:lstStyle/>
          <a:p>
            <a:pPr algn="ctr"/>
            <a:r>
              <a:rPr lang="it-IT" dirty="0" smtClean="0"/>
              <a:t>Disequilibrio dei gas serra</a:t>
            </a:r>
            <a:endParaRPr lang="it-IT" dirty="0"/>
          </a:p>
        </p:txBody>
      </p:sp>
      <p:sp>
        <p:nvSpPr>
          <p:cNvPr id="13" name="CasellaDiTesto 12"/>
          <p:cNvSpPr txBox="1"/>
          <p:nvPr/>
        </p:nvSpPr>
        <p:spPr>
          <a:xfrm>
            <a:off x="179512" y="836712"/>
            <a:ext cx="8784976" cy="646331"/>
          </a:xfrm>
          <a:prstGeom prst="rect">
            <a:avLst/>
          </a:prstGeom>
          <a:noFill/>
        </p:spPr>
        <p:txBody>
          <a:bodyPr wrap="square" rtlCol="0">
            <a:spAutoFit/>
          </a:bodyPr>
          <a:lstStyle/>
          <a:p>
            <a:pPr algn="ctr"/>
            <a:r>
              <a:rPr lang="it-IT" dirty="0" smtClean="0">
                <a:solidFill>
                  <a:schemeClr val="bg1"/>
                </a:solidFill>
              </a:rPr>
              <a:t>Ti sei mai </a:t>
            </a:r>
            <a:r>
              <a:rPr lang="it-IT" dirty="0" err="1" smtClean="0">
                <a:solidFill>
                  <a:schemeClr val="bg1"/>
                </a:solidFill>
              </a:rPr>
              <a:t>chiest</a:t>
            </a:r>
            <a:r>
              <a:rPr lang="it-IT" dirty="0" smtClean="0">
                <a:solidFill>
                  <a:schemeClr val="bg1"/>
                </a:solidFill>
              </a:rPr>
              <a:t>* quali possano essere le principali</a:t>
            </a:r>
          </a:p>
          <a:p>
            <a:pPr algn="ctr"/>
            <a:r>
              <a:rPr lang="it-IT" dirty="0" smtClean="0">
                <a:solidFill>
                  <a:schemeClr val="bg1"/>
                </a:solidFill>
              </a:rPr>
              <a:t> cause di emissioni umane di gas serra?</a:t>
            </a:r>
            <a:endParaRPr lang="it-IT" dirty="0">
              <a:solidFill>
                <a:schemeClr val="bg1"/>
              </a:solidFill>
            </a:endParaRPr>
          </a:p>
        </p:txBody>
      </p:sp>
      <p:sp>
        <p:nvSpPr>
          <p:cNvPr id="3" name="Cilindro 2"/>
          <p:cNvSpPr/>
          <p:nvPr/>
        </p:nvSpPr>
        <p:spPr>
          <a:xfrm>
            <a:off x="683568" y="1772816"/>
            <a:ext cx="2400719" cy="2882061"/>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&gt; 40%</a:t>
            </a:r>
            <a:endParaRPr lang="it-IT" dirty="0"/>
          </a:p>
        </p:txBody>
      </p:sp>
      <p:sp>
        <p:nvSpPr>
          <p:cNvPr id="5" name="Cilindro 4"/>
          <p:cNvSpPr/>
          <p:nvPr/>
        </p:nvSpPr>
        <p:spPr>
          <a:xfrm>
            <a:off x="3663678" y="2638653"/>
            <a:ext cx="2348481" cy="2016224"/>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18 %</a:t>
            </a:r>
            <a:endParaRPr lang="it-IT" dirty="0"/>
          </a:p>
        </p:txBody>
      </p:sp>
      <p:sp>
        <p:nvSpPr>
          <p:cNvPr id="6" name="Cilindro 5"/>
          <p:cNvSpPr/>
          <p:nvPr/>
        </p:nvSpPr>
        <p:spPr>
          <a:xfrm>
            <a:off x="6569410" y="3034475"/>
            <a:ext cx="2179054" cy="1620402"/>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13 %</a:t>
            </a:r>
            <a:endParaRPr lang="it-IT" dirty="0"/>
          </a:p>
        </p:txBody>
      </p:sp>
      <p:sp>
        <p:nvSpPr>
          <p:cNvPr id="7" name="CasellaDiTesto 6"/>
          <p:cNvSpPr txBox="1"/>
          <p:nvPr/>
        </p:nvSpPr>
        <p:spPr>
          <a:xfrm>
            <a:off x="713483" y="3721644"/>
            <a:ext cx="2664296" cy="646331"/>
          </a:xfrm>
          <a:prstGeom prst="rect">
            <a:avLst/>
          </a:prstGeom>
          <a:noFill/>
        </p:spPr>
        <p:txBody>
          <a:bodyPr wrap="square" rtlCol="0">
            <a:spAutoFit/>
          </a:bodyPr>
          <a:lstStyle/>
          <a:p>
            <a:r>
              <a:rPr lang="it-IT" dirty="0" smtClean="0"/>
              <a:t>INDUSRIA E SETTORE ENERGETICO</a:t>
            </a:r>
            <a:endParaRPr lang="it-IT" dirty="0"/>
          </a:p>
        </p:txBody>
      </p:sp>
      <p:sp>
        <p:nvSpPr>
          <p:cNvPr id="8" name="CasellaDiTesto 7"/>
          <p:cNvSpPr txBox="1"/>
          <p:nvPr/>
        </p:nvSpPr>
        <p:spPr>
          <a:xfrm>
            <a:off x="4067945" y="4084443"/>
            <a:ext cx="1584176" cy="369332"/>
          </a:xfrm>
          <a:prstGeom prst="rect">
            <a:avLst/>
          </a:prstGeom>
          <a:noFill/>
        </p:spPr>
        <p:txBody>
          <a:bodyPr wrap="square" rtlCol="0">
            <a:spAutoFit/>
          </a:bodyPr>
          <a:lstStyle/>
          <a:p>
            <a:r>
              <a:rPr lang="it-IT" dirty="0" smtClean="0"/>
              <a:t>ZOOTECNIA</a:t>
            </a:r>
            <a:endParaRPr lang="it-IT" dirty="0"/>
          </a:p>
        </p:txBody>
      </p:sp>
      <p:sp>
        <p:nvSpPr>
          <p:cNvPr id="9" name="CasellaDiTesto 8"/>
          <p:cNvSpPr txBox="1"/>
          <p:nvPr/>
        </p:nvSpPr>
        <p:spPr>
          <a:xfrm>
            <a:off x="6995935" y="4183309"/>
            <a:ext cx="1326004" cy="369332"/>
          </a:xfrm>
          <a:prstGeom prst="rect">
            <a:avLst/>
          </a:prstGeom>
          <a:noFill/>
        </p:spPr>
        <p:txBody>
          <a:bodyPr wrap="none" rtlCol="0">
            <a:spAutoFit/>
          </a:bodyPr>
          <a:lstStyle/>
          <a:p>
            <a:r>
              <a:rPr lang="it-IT" dirty="0" smtClean="0"/>
              <a:t>TRASPORTI</a:t>
            </a:r>
            <a:endParaRPr lang="it-IT" dirty="0"/>
          </a:p>
        </p:txBody>
      </p:sp>
      <p:pic>
        <p:nvPicPr>
          <p:cNvPr id="11" name="Immagine 10" descr="fabbrica.jpg"/>
          <p:cNvPicPr>
            <a:picLocks noChangeAspect="1"/>
          </p:cNvPicPr>
          <p:nvPr/>
        </p:nvPicPr>
        <p:blipFill>
          <a:blip r:embed="rId2" cstate="print"/>
          <a:stretch>
            <a:fillRect/>
          </a:stretch>
        </p:blipFill>
        <p:spPr>
          <a:xfrm>
            <a:off x="616344" y="4779290"/>
            <a:ext cx="2535166" cy="1816614"/>
          </a:xfrm>
          <a:prstGeom prst="rect">
            <a:avLst/>
          </a:prstGeom>
          <a:ln>
            <a:noFill/>
          </a:ln>
          <a:effectLst>
            <a:outerShdw blurRad="292100" dist="139700" dir="2700000" algn="tl" rotWithShape="0">
              <a:srgbClr val="333333">
                <a:alpha val="65000"/>
              </a:srgbClr>
            </a:outerShdw>
          </a:effectLst>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78942" y="4646009"/>
            <a:ext cx="2965058" cy="22798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40190" y="4726495"/>
            <a:ext cx="2476234" cy="18694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nodeType="withEffect">
                                  <p:stCondLst>
                                    <p:cond delay="0"/>
                                  </p:stCondLst>
                                  <p:childTnLst>
                                    <p:set>
                                      <p:cBhvr>
                                        <p:cTn id="17" dur="1" fill="hold">
                                          <p:stCondLst>
                                            <p:cond delay="0"/>
                                          </p:stCondLst>
                                        </p:cTn>
                                        <p:tgtEl>
                                          <p:spTgt spid="1026"/>
                                        </p:tgtEl>
                                        <p:attrNameLst>
                                          <p:attrName>style.visibility</p:attrName>
                                        </p:attrNameLst>
                                      </p:cBhvr>
                                      <p:to>
                                        <p:strVal val="visible"/>
                                      </p:to>
                                    </p:set>
                                    <p:animEffect transition="in" filter="fade">
                                      <p:cBhvr>
                                        <p:cTn id="18" dur="500"/>
                                        <p:tgtEl>
                                          <p:spTgt spid="102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027"/>
                                        </p:tgtEl>
                                        <p:attrNameLst>
                                          <p:attrName>style.visibility</p:attrName>
                                        </p:attrNameLst>
                                      </p:cBhvr>
                                      <p:to>
                                        <p:strVal val="visible"/>
                                      </p:to>
                                    </p:set>
                                    <p:animEffect transition="in" filter="fade">
                                      <p:cBhvr>
                                        <p:cTn id="23" dur="500"/>
                                        <p:tgtEl>
                                          <p:spTgt spid="102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descr="392568_255595324548420_211328765641743_494409_1615224598_n.jpg"/>
          <p:cNvPicPr>
            <a:picLocks noChangeAspect="1"/>
          </p:cNvPicPr>
          <p:nvPr/>
        </p:nvPicPr>
        <p:blipFill>
          <a:blip r:embed="rId2" cstate="print"/>
          <a:stretch>
            <a:fillRect/>
          </a:stretch>
        </p:blipFill>
        <p:spPr>
          <a:xfrm>
            <a:off x="1327813" y="260648"/>
            <a:ext cx="6704824" cy="6348631"/>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67543" y="1700808"/>
            <a:ext cx="8189421" cy="4985014"/>
          </a:xfrm>
        </p:spPr>
        <p:txBody>
          <a:bodyPr>
            <a:normAutofit/>
          </a:bodyPr>
          <a:lstStyle/>
          <a:p>
            <a:pPr marL="3175" indent="-3175">
              <a:buNone/>
            </a:pPr>
            <a:r>
              <a:rPr lang="it-IT" sz="1400" dirty="0" smtClean="0">
                <a:solidFill>
                  <a:schemeClr val="tx1"/>
                </a:solidFill>
              </a:rPr>
              <a:t>Molti credono (grazie ai mass-media) che le foreste pluviali vengono abbattute per il legname. Questa è una delle cause minori, la causa principale è la creazione di pascoli per allevamenti di animali destinati a fornire carne all’occidente. </a:t>
            </a:r>
          </a:p>
          <a:p>
            <a:pPr marL="3175" indent="-3175">
              <a:buNone/>
            </a:pPr>
            <a:r>
              <a:rPr lang="it-IT" sz="1400" dirty="0" smtClean="0">
                <a:solidFill>
                  <a:schemeClr val="tx1"/>
                </a:solidFill>
              </a:rPr>
              <a:t>In Costa Rica durante gli anni ’60-’70 l’aumento vertiginoso delle esportazioni di carne verso gli USA determinò un vero e proprio assalto alle foreste pluviali, oggi sono ridotte a poco più del 10% della loro estensione originaria. </a:t>
            </a:r>
          </a:p>
          <a:p>
            <a:pPr>
              <a:buNone/>
            </a:pPr>
            <a:endParaRPr lang="it-IT" sz="1400" dirty="0"/>
          </a:p>
        </p:txBody>
      </p:sp>
      <p:sp>
        <p:nvSpPr>
          <p:cNvPr id="2" name="Titolo 1"/>
          <p:cNvSpPr>
            <a:spLocks noGrp="1"/>
          </p:cNvSpPr>
          <p:nvPr>
            <p:ph type="title"/>
          </p:nvPr>
        </p:nvSpPr>
        <p:spPr>
          <a:xfrm>
            <a:off x="107504" y="260648"/>
            <a:ext cx="8856984" cy="1196752"/>
          </a:xfrm>
        </p:spPr>
        <p:txBody>
          <a:bodyPr>
            <a:normAutofit fontScale="90000"/>
          </a:bodyPr>
          <a:lstStyle/>
          <a:p>
            <a:pPr algn="ctr"/>
            <a:r>
              <a:rPr lang="it-IT" dirty="0" smtClean="0"/>
              <a:t>Nota: deforestazione e desertificazione. </a:t>
            </a:r>
            <a:r>
              <a:rPr lang="it-IT" sz="2700" dirty="0" smtClean="0"/>
              <a:t/>
            </a:r>
            <a:br>
              <a:rPr lang="it-IT" sz="2700" dirty="0" smtClean="0"/>
            </a:br>
            <a:r>
              <a:rPr lang="it-IT" sz="2700" dirty="0" smtClean="0"/>
              <a:t>OVVERO l’eliminazione di chi</a:t>
            </a:r>
            <a:br>
              <a:rPr lang="it-IT" sz="2700" dirty="0" smtClean="0"/>
            </a:br>
            <a:r>
              <a:rPr lang="it-IT" sz="2700" dirty="0" smtClean="0"/>
              <a:t> assorbe gli inquinanti</a:t>
            </a:r>
            <a:endParaRPr lang="it-IT" sz="2700" dirty="0"/>
          </a:p>
        </p:txBody>
      </p:sp>
      <p:pic>
        <p:nvPicPr>
          <p:cNvPr id="4" name="Immagine 3" descr="boschi50act50jasc.jpg"/>
          <p:cNvPicPr>
            <a:picLocks noChangeAspect="1"/>
          </p:cNvPicPr>
          <p:nvPr/>
        </p:nvPicPr>
        <p:blipFill>
          <a:blip r:embed="rId2" cstate="print"/>
          <a:stretch>
            <a:fillRect/>
          </a:stretch>
        </p:blipFill>
        <p:spPr>
          <a:xfrm>
            <a:off x="4499992" y="3118702"/>
            <a:ext cx="4309679" cy="3739297"/>
          </a:xfrm>
          <a:prstGeom prst="rect">
            <a:avLst/>
          </a:prstGeom>
          <a:ln>
            <a:noFill/>
          </a:ln>
          <a:effectLst>
            <a:outerShdw blurRad="292100" dist="139700" dir="2700000" algn="tl" rotWithShape="0">
              <a:srgbClr val="333333">
                <a:alpha val="65000"/>
              </a:srgbClr>
            </a:outerShdw>
          </a:effectLst>
        </p:spPr>
      </p:pic>
      <p:pic>
        <p:nvPicPr>
          <p:cNvPr id="5" name="Picture 2" descr="C:\Users\Stefano\Desktop\Main\Animali e Animalisti\Corsi\Impatto ambientale carne e derivati\immagini\desertificazione.jpg"/>
          <p:cNvPicPr>
            <a:picLocks noChangeAspect="1" noChangeArrowheads="1"/>
          </p:cNvPicPr>
          <p:nvPr/>
        </p:nvPicPr>
        <p:blipFill>
          <a:blip r:embed="rId3" cstate="print"/>
          <a:srcRect/>
          <a:stretch>
            <a:fillRect/>
          </a:stretch>
        </p:blipFill>
        <p:spPr bwMode="auto">
          <a:xfrm>
            <a:off x="251520" y="4365104"/>
            <a:ext cx="3819654" cy="22833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1766" y="3118703"/>
            <a:ext cx="3475875" cy="1254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0"/>
            <a:ext cx="9144000" cy="1484784"/>
          </a:xfrm>
        </p:spPr>
        <p:txBody>
          <a:bodyPr>
            <a:normAutofit/>
          </a:bodyPr>
          <a:lstStyle/>
          <a:p>
            <a:pPr algn="ctr"/>
            <a:r>
              <a:rPr lang="it-IT" dirty="0" smtClean="0"/>
              <a:t>Inquinamento agricolo e farmacologico</a:t>
            </a:r>
            <a:endParaRPr lang="it-IT" dirty="0"/>
          </a:p>
        </p:txBody>
      </p:sp>
      <p:pic>
        <p:nvPicPr>
          <p:cNvPr id="4" name="Immagine 3" descr="inquinamento_agricolo.jpg"/>
          <p:cNvPicPr>
            <a:picLocks noChangeAspect="1"/>
          </p:cNvPicPr>
          <p:nvPr/>
        </p:nvPicPr>
        <p:blipFill>
          <a:blip r:embed="rId2" cstate="print"/>
          <a:stretch>
            <a:fillRect/>
          </a:stretch>
        </p:blipFill>
        <p:spPr>
          <a:xfrm>
            <a:off x="539552" y="2061544"/>
            <a:ext cx="3672408" cy="4248472"/>
          </a:xfrm>
          <a:prstGeom prst="rect">
            <a:avLst/>
          </a:prstGeom>
          <a:ln>
            <a:noFill/>
          </a:ln>
          <a:effectLst>
            <a:outerShdw blurRad="292100" dist="139700" dir="2700000" algn="tl" rotWithShape="0">
              <a:srgbClr val="333333">
                <a:alpha val="65000"/>
              </a:srgbClr>
            </a:outerShdw>
          </a:effectLst>
        </p:spPr>
      </p:pic>
      <p:sp>
        <p:nvSpPr>
          <p:cNvPr id="5" name="Freccia a destra 4"/>
          <p:cNvSpPr/>
          <p:nvPr/>
        </p:nvSpPr>
        <p:spPr>
          <a:xfrm>
            <a:off x="4283968" y="3753732"/>
            <a:ext cx="576064" cy="432048"/>
          </a:xfrm>
          <a:prstGeom prst="rightArrow">
            <a:avLst/>
          </a:prstGeom>
          <a:solidFill>
            <a:srgbClr val="4DD15D"/>
          </a:solidFill>
          <a:ln w="12700" cap="flat" cmpd="sng" algn="ctr">
            <a:solidFill>
              <a:srgbClr val="4DD15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a:ln>
                <a:noFill/>
              </a:ln>
              <a:solidFill>
                <a:srgbClr val="E9F5DB"/>
              </a:solidFill>
              <a:effectLst/>
              <a:uLnTx/>
              <a:uFillTx/>
              <a:latin typeface="Perpetua"/>
              <a:ea typeface="+mn-ea"/>
              <a:cs typeface="+mn-cs"/>
            </a:endParaRPr>
          </a:p>
        </p:txBody>
      </p:sp>
      <p:pic>
        <p:nvPicPr>
          <p:cNvPr id="6" name="Immagine 5" descr="allevamento-polli.jpg"/>
          <p:cNvPicPr>
            <a:picLocks noChangeAspect="1"/>
          </p:cNvPicPr>
          <p:nvPr/>
        </p:nvPicPr>
        <p:blipFill>
          <a:blip r:embed="rId3" cstate="print"/>
          <a:srcRect l="1818" t="2524" r="1818" b="4088"/>
          <a:stretch>
            <a:fillRect/>
          </a:stretch>
        </p:blipFill>
        <p:spPr>
          <a:xfrm>
            <a:off x="4932040" y="2024844"/>
            <a:ext cx="3783795" cy="4248472"/>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323528" y="1700808"/>
            <a:ext cx="7848872" cy="5328592"/>
          </a:xfrm>
        </p:spPr>
        <p:txBody>
          <a:bodyPr/>
          <a:lstStyle/>
          <a:p>
            <a:r>
              <a:rPr lang="it-IT" dirty="0" smtClean="0">
                <a:solidFill>
                  <a:schemeClr val="tx1"/>
                </a:solidFill>
              </a:rPr>
              <a:t>Eutrofizzazione ed acidificazione delle acque</a:t>
            </a:r>
          </a:p>
          <a:p>
            <a:r>
              <a:rPr lang="it-IT" dirty="0" smtClean="0">
                <a:solidFill>
                  <a:schemeClr val="tx1"/>
                </a:solidFill>
              </a:rPr>
              <a:t>Il problema del mercurio</a:t>
            </a:r>
          </a:p>
        </p:txBody>
      </p:sp>
      <p:sp>
        <p:nvSpPr>
          <p:cNvPr id="2" name="Titolo 1"/>
          <p:cNvSpPr>
            <a:spLocks noGrp="1"/>
          </p:cNvSpPr>
          <p:nvPr>
            <p:ph type="title"/>
          </p:nvPr>
        </p:nvSpPr>
        <p:spPr>
          <a:xfrm>
            <a:off x="0" y="0"/>
            <a:ext cx="9144000" cy="1143000"/>
          </a:xfrm>
        </p:spPr>
        <p:txBody>
          <a:bodyPr/>
          <a:lstStyle/>
          <a:p>
            <a:pPr algn="ctr"/>
            <a:r>
              <a:rPr lang="it-IT" dirty="0" smtClean="0"/>
              <a:t>Inquinamento delle acque</a:t>
            </a:r>
            <a:endParaRPr lang="it-IT" dirty="0"/>
          </a:p>
        </p:txBody>
      </p:sp>
      <p:pic>
        <p:nvPicPr>
          <p:cNvPr id="4" name="Immagine 3" descr="acid.jpg"/>
          <p:cNvPicPr>
            <a:picLocks noChangeAspect="1"/>
          </p:cNvPicPr>
          <p:nvPr/>
        </p:nvPicPr>
        <p:blipFill>
          <a:blip r:embed="rId2" cstate="print"/>
          <a:stretch>
            <a:fillRect/>
          </a:stretch>
        </p:blipFill>
        <p:spPr>
          <a:xfrm>
            <a:off x="1547664" y="2780928"/>
            <a:ext cx="5760640" cy="3725214"/>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79512" y="1628800"/>
            <a:ext cx="8424936" cy="5328592"/>
          </a:xfrm>
        </p:spPr>
        <p:txBody>
          <a:bodyPr>
            <a:normAutofit/>
          </a:bodyPr>
          <a:lstStyle/>
          <a:p>
            <a:r>
              <a:rPr lang="it-IT" sz="2200" dirty="0" smtClean="0">
                <a:solidFill>
                  <a:schemeClr val="tx1"/>
                </a:solidFill>
              </a:rPr>
              <a:t>Disequilibrio della fauna marina (pericolo per i predatori)</a:t>
            </a:r>
            <a:endParaRPr lang="it-IT" sz="2200" dirty="0">
              <a:solidFill>
                <a:schemeClr val="tx1"/>
              </a:solidFill>
            </a:endParaRPr>
          </a:p>
        </p:txBody>
      </p:sp>
      <p:sp>
        <p:nvSpPr>
          <p:cNvPr id="2" name="Titolo 1"/>
          <p:cNvSpPr>
            <a:spLocks noGrp="1"/>
          </p:cNvSpPr>
          <p:nvPr>
            <p:ph type="title"/>
          </p:nvPr>
        </p:nvSpPr>
        <p:spPr>
          <a:xfrm>
            <a:off x="0" y="0"/>
            <a:ext cx="9144000" cy="1143000"/>
          </a:xfrm>
        </p:spPr>
        <p:txBody>
          <a:bodyPr>
            <a:normAutofit/>
          </a:bodyPr>
          <a:lstStyle/>
          <a:p>
            <a:pPr algn="ctr"/>
            <a:r>
              <a:rPr lang="it-IT" dirty="0" smtClean="0"/>
              <a:t>Impatto dei nostri consumi sulle nostre acque</a:t>
            </a:r>
            <a:endParaRPr lang="it-IT" dirty="0"/>
          </a:p>
        </p:txBody>
      </p:sp>
      <p:pic>
        <p:nvPicPr>
          <p:cNvPr id="5" name="Immagine 4" descr="shark finning.jpg"/>
          <p:cNvPicPr>
            <a:picLocks noChangeAspect="1"/>
          </p:cNvPicPr>
          <p:nvPr/>
        </p:nvPicPr>
        <p:blipFill>
          <a:blip r:embed="rId2" cstate="print"/>
          <a:stretch>
            <a:fillRect/>
          </a:stretch>
        </p:blipFill>
        <p:spPr>
          <a:xfrm>
            <a:off x="683568" y="2592241"/>
            <a:ext cx="4419234" cy="3942371"/>
          </a:xfrm>
          <a:prstGeom prst="rect">
            <a:avLst/>
          </a:prstGeom>
          <a:ln>
            <a:noFill/>
          </a:ln>
          <a:effectLst>
            <a:outerShdw blurRad="292100" dist="139700" dir="2700000" algn="tl" rotWithShape="0">
              <a:srgbClr val="333333">
                <a:alpha val="65000"/>
              </a:srgbClr>
            </a:outerShdw>
          </a:effectLst>
        </p:spPr>
      </p:pic>
      <p:pic>
        <p:nvPicPr>
          <p:cNvPr id="6" name="Immagine 5" descr="hammerhead-byjeffrotman-225x300.jpg"/>
          <p:cNvPicPr>
            <a:picLocks noChangeAspect="1"/>
          </p:cNvPicPr>
          <p:nvPr/>
        </p:nvPicPr>
        <p:blipFill>
          <a:blip r:embed="rId3" cstate="print"/>
          <a:stretch>
            <a:fillRect/>
          </a:stretch>
        </p:blipFill>
        <p:spPr>
          <a:xfrm>
            <a:off x="5652120" y="2546835"/>
            <a:ext cx="2863205" cy="396044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251521" y="1650218"/>
            <a:ext cx="8424936" cy="5328592"/>
          </a:xfrm>
        </p:spPr>
        <p:txBody>
          <a:bodyPr>
            <a:normAutofit/>
          </a:bodyPr>
          <a:lstStyle/>
          <a:p>
            <a:r>
              <a:rPr lang="it-IT" sz="2200" dirty="0" smtClean="0">
                <a:solidFill>
                  <a:schemeClr val="tx1"/>
                </a:solidFill>
              </a:rPr>
              <a:t>Disequilibrio della fauna marina (pericolo per le prede)</a:t>
            </a:r>
            <a:endParaRPr lang="it-IT" sz="2200" dirty="0">
              <a:solidFill>
                <a:schemeClr val="tx1"/>
              </a:solidFill>
            </a:endParaRPr>
          </a:p>
        </p:txBody>
      </p:sp>
      <p:sp>
        <p:nvSpPr>
          <p:cNvPr id="2" name="Titolo 1"/>
          <p:cNvSpPr>
            <a:spLocks noGrp="1"/>
          </p:cNvSpPr>
          <p:nvPr>
            <p:ph type="title"/>
          </p:nvPr>
        </p:nvSpPr>
        <p:spPr>
          <a:xfrm>
            <a:off x="0" y="0"/>
            <a:ext cx="9144000" cy="1143000"/>
          </a:xfrm>
        </p:spPr>
        <p:txBody>
          <a:bodyPr>
            <a:normAutofit/>
          </a:bodyPr>
          <a:lstStyle/>
          <a:p>
            <a:pPr algn="ctr"/>
            <a:r>
              <a:rPr lang="it-IT" dirty="0" smtClean="0"/>
              <a:t>Impatto dei nostri consumi sulle nostre acque</a:t>
            </a:r>
            <a:endParaRPr lang="it-IT" dirty="0"/>
          </a:p>
        </p:txBody>
      </p:sp>
      <p:pic>
        <p:nvPicPr>
          <p:cNvPr id="7" name="Immagine 6" descr="calamari true.jpg"/>
          <p:cNvPicPr>
            <a:picLocks noChangeAspect="1"/>
          </p:cNvPicPr>
          <p:nvPr/>
        </p:nvPicPr>
        <p:blipFill>
          <a:blip r:embed="rId2" cstate="print"/>
          <a:stretch>
            <a:fillRect/>
          </a:stretch>
        </p:blipFill>
        <p:spPr>
          <a:xfrm>
            <a:off x="251521" y="2139688"/>
            <a:ext cx="2952328" cy="2036648"/>
          </a:xfrm>
          <a:prstGeom prst="rect">
            <a:avLst/>
          </a:prstGeom>
          <a:ln>
            <a:noFill/>
          </a:ln>
          <a:effectLst>
            <a:outerShdw blurRad="292100" dist="139700" dir="2700000" algn="tl" rotWithShape="0">
              <a:srgbClr val="333333">
                <a:alpha val="65000"/>
              </a:srgbClr>
            </a:outerShdw>
          </a:effectLst>
        </p:spPr>
      </p:pic>
      <p:pic>
        <p:nvPicPr>
          <p:cNvPr id="8" name="Immagine 7" descr="next.jpg"/>
          <p:cNvPicPr>
            <a:picLocks noChangeAspect="1"/>
          </p:cNvPicPr>
          <p:nvPr/>
        </p:nvPicPr>
        <p:blipFill>
          <a:blip r:embed="rId3" cstate="print"/>
          <a:stretch>
            <a:fillRect/>
          </a:stretch>
        </p:blipFill>
        <p:spPr>
          <a:xfrm>
            <a:off x="6157810" y="2139688"/>
            <a:ext cx="2451426" cy="4349652"/>
          </a:xfrm>
          <a:prstGeom prst="rect">
            <a:avLst/>
          </a:prstGeom>
          <a:ln>
            <a:noFill/>
          </a:ln>
          <a:effectLst>
            <a:outerShdw blurRad="292100" dist="139700" dir="2700000" algn="tl" rotWithShape="0">
              <a:srgbClr val="333333">
                <a:alpha val="65000"/>
              </a:srgbClr>
            </a:outerShdw>
          </a:effectLst>
        </p:spPr>
      </p:pic>
      <p:pic>
        <p:nvPicPr>
          <p:cNvPr id="9" name="Immagine 8" descr="first.jpg"/>
          <p:cNvPicPr>
            <a:picLocks noChangeAspect="1"/>
          </p:cNvPicPr>
          <p:nvPr/>
        </p:nvPicPr>
        <p:blipFill>
          <a:blip r:embed="rId4" cstate="print"/>
          <a:stretch>
            <a:fillRect/>
          </a:stretch>
        </p:blipFill>
        <p:spPr>
          <a:xfrm>
            <a:off x="3405607" y="2127406"/>
            <a:ext cx="2462537" cy="4369367"/>
          </a:xfrm>
          <a:prstGeom prst="rect">
            <a:avLst/>
          </a:prstGeom>
          <a:ln>
            <a:noFill/>
          </a:ln>
          <a:effectLst>
            <a:outerShdw blurRad="292100" dist="139700" dir="2700000" algn="tl" rotWithShape="0">
              <a:srgbClr val="333333">
                <a:alpha val="65000"/>
              </a:srgbClr>
            </a:outerShdw>
          </a:effectLst>
        </p:spPr>
      </p:pic>
      <p:pic>
        <p:nvPicPr>
          <p:cNvPr id="10" name="Immagine 9" descr="calamari.jpg"/>
          <p:cNvPicPr>
            <a:picLocks noChangeAspect="1"/>
          </p:cNvPicPr>
          <p:nvPr/>
        </p:nvPicPr>
        <p:blipFill>
          <a:blip r:embed="rId5" cstate="print"/>
          <a:stretch>
            <a:fillRect/>
          </a:stretch>
        </p:blipFill>
        <p:spPr>
          <a:xfrm>
            <a:off x="251520" y="4228522"/>
            <a:ext cx="2896108" cy="2331014"/>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251520" y="1628800"/>
            <a:ext cx="8424936" cy="2448272"/>
          </a:xfrm>
        </p:spPr>
        <p:txBody>
          <a:bodyPr>
            <a:normAutofit/>
          </a:bodyPr>
          <a:lstStyle/>
          <a:p>
            <a:pPr marL="87313" indent="-19050">
              <a:buNone/>
            </a:pPr>
            <a:r>
              <a:rPr lang="it-IT" sz="1400" b="1" dirty="0" smtClean="0">
                <a:solidFill>
                  <a:schemeClr val="tx1"/>
                </a:solidFill>
              </a:rPr>
              <a:t>3 milioni e mezzo di tonnellate di rifiuti su 700.000.000 mq e 10 metri di spessore.</a:t>
            </a:r>
          </a:p>
          <a:p>
            <a:pPr marL="87313" indent="-19050">
              <a:buNone/>
            </a:pPr>
            <a:r>
              <a:rPr lang="it-IT" sz="1400" dirty="0" smtClean="0">
                <a:solidFill>
                  <a:schemeClr val="tx1"/>
                </a:solidFill>
              </a:rPr>
              <a:t>Composizione: </a:t>
            </a:r>
            <a:br>
              <a:rPr lang="it-IT" sz="1400" dirty="0" smtClean="0">
                <a:solidFill>
                  <a:schemeClr val="tx1"/>
                </a:solidFill>
              </a:rPr>
            </a:br>
            <a:r>
              <a:rPr lang="it-IT" sz="1400" dirty="0" smtClean="0">
                <a:solidFill>
                  <a:schemeClr val="tx1"/>
                </a:solidFill>
              </a:rPr>
              <a:t>86,2% plastica </a:t>
            </a:r>
            <a:br>
              <a:rPr lang="it-IT" sz="1400" dirty="0" smtClean="0">
                <a:solidFill>
                  <a:schemeClr val="tx1"/>
                </a:solidFill>
              </a:rPr>
            </a:br>
            <a:r>
              <a:rPr lang="it-IT" sz="1400" dirty="0" smtClean="0">
                <a:solidFill>
                  <a:schemeClr val="tx1"/>
                </a:solidFill>
              </a:rPr>
              <a:t>3,8% di gomma</a:t>
            </a:r>
            <a:br>
              <a:rPr lang="it-IT" sz="1400" dirty="0" smtClean="0">
                <a:solidFill>
                  <a:schemeClr val="tx1"/>
                </a:solidFill>
              </a:rPr>
            </a:br>
            <a:r>
              <a:rPr lang="it-IT" sz="1400" dirty="0" smtClean="0">
                <a:solidFill>
                  <a:schemeClr val="tx1"/>
                </a:solidFill>
              </a:rPr>
              <a:t>2,9% di carta e cartone</a:t>
            </a:r>
            <a:br>
              <a:rPr lang="it-IT" sz="1400" dirty="0" smtClean="0">
                <a:solidFill>
                  <a:schemeClr val="tx1"/>
                </a:solidFill>
              </a:rPr>
            </a:br>
            <a:r>
              <a:rPr lang="it-IT" sz="1400" dirty="0" smtClean="0">
                <a:solidFill>
                  <a:schemeClr val="tx1"/>
                </a:solidFill>
              </a:rPr>
              <a:t>1,4% di tessuti</a:t>
            </a:r>
            <a:br>
              <a:rPr lang="it-IT" sz="1400" dirty="0" smtClean="0">
                <a:solidFill>
                  <a:schemeClr val="tx1"/>
                </a:solidFill>
              </a:rPr>
            </a:br>
            <a:r>
              <a:rPr lang="it-IT" sz="1400" dirty="0" smtClean="0">
                <a:solidFill>
                  <a:schemeClr val="tx1"/>
                </a:solidFill>
              </a:rPr>
              <a:t>0,9% metalli,vetro </a:t>
            </a:r>
            <a:br>
              <a:rPr lang="it-IT" sz="1400" dirty="0" smtClean="0">
                <a:solidFill>
                  <a:schemeClr val="tx1"/>
                </a:solidFill>
              </a:rPr>
            </a:br>
            <a:r>
              <a:rPr lang="it-IT" sz="1400" dirty="0" smtClean="0">
                <a:solidFill>
                  <a:schemeClr val="tx1"/>
                </a:solidFill>
              </a:rPr>
              <a:t>4,9% schiume tossiche </a:t>
            </a:r>
          </a:p>
          <a:p>
            <a:pPr marL="87313" indent="-19050">
              <a:buNone/>
            </a:pPr>
            <a:r>
              <a:rPr lang="it-IT" sz="1400" dirty="0" smtClean="0">
                <a:solidFill>
                  <a:schemeClr val="tx1"/>
                </a:solidFill>
              </a:rPr>
              <a:t>Non c’è modo, nessuna possibilità di rimediare: ripulire gli oceani dalla plastica è un'operazione che trascende il budget di qualsiasi stato, paese o nazione.</a:t>
            </a:r>
          </a:p>
          <a:p>
            <a:pPr>
              <a:buNone/>
            </a:pPr>
            <a:endParaRPr lang="it-IT" dirty="0"/>
          </a:p>
        </p:txBody>
      </p:sp>
      <p:sp>
        <p:nvSpPr>
          <p:cNvPr id="7" name="Titolo 1"/>
          <p:cNvSpPr>
            <a:spLocks noGrp="1"/>
          </p:cNvSpPr>
          <p:nvPr>
            <p:ph type="title"/>
          </p:nvPr>
        </p:nvSpPr>
        <p:spPr>
          <a:xfrm>
            <a:off x="0" y="0"/>
            <a:ext cx="9144000" cy="1484784"/>
          </a:xfrm>
        </p:spPr>
        <p:txBody>
          <a:bodyPr>
            <a:normAutofit/>
          </a:bodyPr>
          <a:lstStyle/>
          <a:p>
            <a:pPr algn="ctr"/>
            <a:r>
              <a:rPr lang="it-IT" dirty="0" smtClean="0"/>
              <a:t>Impatto dei nostri consumi sulle nostre acque: LE ISOLE </a:t>
            </a:r>
            <a:r>
              <a:rPr lang="it-IT" dirty="0" err="1" smtClean="0"/>
              <a:t>DI</a:t>
            </a:r>
            <a:r>
              <a:rPr lang="it-IT" dirty="0" smtClean="0"/>
              <a:t> PLASTICA</a:t>
            </a:r>
            <a:endParaRPr lang="it-IT" dirty="0"/>
          </a:p>
        </p:txBody>
      </p:sp>
      <p:pic>
        <p:nvPicPr>
          <p:cNvPr id="4" name="Immagine 3" descr="GreatPacificGarbagePatch.gif"/>
          <p:cNvPicPr>
            <a:picLocks noChangeAspect="1"/>
          </p:cNvPicPr>
          <p:nvPr/>
        </p:nvPicPr>
        <p:blipFill>
          <a:blip r:embed="rId2" cstate="print"/>
          <a:stretch>
            <a:fillRect/>
          </a:stretch>
        </p:blipFill>
        <p:spPr>
          <a:xfrm>
            <a:off x="4572000" y="4005064"/>
            <a:ext cx="4248472" cy="2592288"/>
          </a:xfrm>
          <a:prstGeom prst="rect">
            <a:avLst/>
          </a:prstGeom>
          <a:ln>
            <a:noFill/>
          </a:ln>
          <a:effectLst>
            <a:outerShdw blurRad="292100" dist="139700" dir="2700000" algn="tl" rotWithShape="0">
              <a:srgbClr val="333333">
                <a:alpha val="65000"/>
              </a:srgbClr>
            </a:outerShdw>
          </a:effectLst>
        </p:spPr>
      </p:pic>
      <p:pic>
        <p:nvPicPr>
          <p:cNvPr id="5" name="Immagine 4" descr="isola 2.jpg"/>
          <p:cNvPicPr>
            <a:picLocks noChangeAspect="1"/>
          </p:cNvPicPr>
          <p:nvPr/>
        </p:nvPicPr>
        <p:blipFill>
          <a:blip r:embed="rId3" cstate="print"/>
          <a:stretch>
            <a:fillRect/>
          </a:stretch>
        </p:blipFill>
        <p:spPr>
          <a:xfrm>
            <a:off x="251520" y="4005064"/>
            <a:ext cx="4104456" cy="2592288"/>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normAutofit/>
          </a:bodyPr>
          <a:lstStyle/>
          <a:p>
            <a:pPr>
              <a:buNone/>
            </a:pPr>
            <a:r>
              <a:rPr lang="it-IT" sz="2000" dirty="0" smtClean="0">
                <a:solidFill>
                  <a:schemeClr val="tx1"/>
                </a:solidFill>
              </a:rPr>
              <a:t>   </a:t>
            </a:r>
            <a:r>
              <a:rPr lang="it-IT" sz="1600" dirty="0" smtClean="0">
                <a:solidFill>
                  <a:schemeClr val="tx1"/>
                </a:solidFill>
              </a:rPr>
              <a:t>Possiamo fare moltissimo per il nostro mondo, semplicemente cambiando alcune nostre malsane abitudini.</a:t>
            </a:r>
            <a:br>
              <a:rPr lang="it-IT" sz="1600" dirty="0" smtClean="0">
                <a:solidFill>
                  <a:schemeClr val="tx1"/>
                </a:solidFill>
              </a:rPr>
            </a:br>
            <a:r>
              <a:rPr lang="it-IT" sz="1600" dirty="0" smtClean="0">
                <a:solidFill>
                  <a:schemeClr val="tx1"/>
                </a:solidFill>
              </a:rPr>
              <a:t>Limitare i trasporti, gli imballaggi e comprare meno plastica e prodotti derivanti dal petrolio sicuramente è necessario</a:t>
            </a:r>
            <a:r>
              <a:rPr lang="it-IT" sz="2000" dirty="0" smtClean="0">
                <a:solidFill>
                  <a:schemeClr val="tx1"/>
                </a:solidFill>
              </a:rPr>
              <a:t>, </a:t>
            </a:r>
            <a:r>
              <a:rPr lang="it-IT" sz="1600" dirty="0" smtClean="0">
                <a:solidFill>
                  <a:schemeClr val="tx1"/>
                </a:solidFill>
              </a:rPr>
              <a:t>ma</a:t>
            </a:r>
            <a:r>
              <a:rPr lang="it-IT" sz="2000" dirty="0" smtClean="0">
                <a:solidFill>
                  <a:schemeClr val="tx1"/>
                </a:solidFill>
              </a:rPr>
              <a:t> se vogliamo veramente dare un contributo dobbiamo eliminare in primis la fonte di maggior inquinamento, che da sola raccoglie e massimizza il 75% delle cause di inquinamento al mondo: uso e consumo di prodotti di origine animale.</a:t>
            </a:r>
          </a:p>
          <a:p>
            <a:pPr>
              <a:buNone/>
            </a:pPr>
            <a:endParaRPr lang="it-IT" sz="2000" dirty="0" smtClean="0"/>
          </a:p>
          <a:p>
            <a:pPr>
              <a:buNone/>
            </a:pPr>
            <a:endParaRPr lang="it-IT" sz="2000" dirty="0" smtClean="0"/>
          </a:p>
          <a:p>
            <a:pPr>
              <a:buNone/>
            </a:pPr>
            <a:endParaRPr lang="it-IT" sz="2000" dirty="0" smtClean="0"/>
          </a:p>
        </p:txBody>
      </p:sp>
      <p:sp>
        <p:nvSpPr>
          <p:cNvPr id="7" name="Titolo 1"/>
          <p:cNvSpPr txBox="1">
            <a:spLocks/>
          </p:cNvSpPr>
          <p:nvPr/>
        </p:nvSpPr>
        <p:spPr>
          <a:xfrm>
            <a:off x="0" y="0"/>
            <a:ext cx="9144000" cy="1484784"/>
          </a:xfrm>
          <a:prstGeom prst="rect">
            <a:avLst/>
          </a:prstGeom>
        </p:spPr>
        <p:txBody>
          <a:bodyPr vert="horz" anchor="b">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3600" b="0" i="0" u="none" strike="noStrike" kern="1200" cap="small" spc="0" normalizeH="0" baseline="0" noProof="0" dirty="0" smtClean="0">
                <a:ln>
                  <a:noFill/>
                </a:ln>
                <a:solidFill>
                  <a:schemeClr val="bg1"/>
                </a:solidFill>
                <a:effectLst/>
                <a:uLnTx/>
                <a:uFillTx/>
                <a:latin typeface="+mj-lt"/>
                <a:ea typeface="+mj-ea"/>
                <a:cs typeface="+mj-cs"/>
              </a:rPr>
              <a:t>Perché l’alimentazione deve essere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3600" b="0" i="0" u="none" strike="noStrike" kern="1200" cap="small" spc="0" normalizeH="0" baseline="0" noProof="0" dirty="0" smtClean="0">
                <a:ln>
                  <a:noFill/>
                </a:ln>
                <a:solidFill>
                  <a:schemeClr val="bg1"/>
                </a:solidFill>
                <a:effectLst/>
                <a:uLnTx/>
                <a:uFillTx/>
                <a:latin typeface="+mj-lt"/>
                <a:ea typeface="+mj-ea"/>
                <a:cs typeface="+mj-cs"/>
              </a:rPr>
              <a:t>il principale punto di partenza?</a:t>
            </a:r>
            <a:endParaRPr kumimoji="0" lang="it-IT" sz="3600" b="0" i="0" u="none" strike="noStrike" kern="1200" cap="small" spc="0" normalizeH="0" baseline="0" noProof="0" dirty="0">
              <a:ln>
                <a:noFill/>
              </a:ln>
              <a:solidFill>
                <a:schemeClr val="bg1"/>
              </a:solidFill>
              <a:effectLst/>
              <a:uLnTx/>
              <a:uFillTx/>
              <a:latin typeface="+mj-lt"/>
              <a:ea typeface="+mj-ea"/>
              <a:cs typeface="+mj-cs"/>
            </a:endParaRPr>
          </a:p>
        </p:txBody>
      </p:sp>
      <p:pic>
        <p:nvPicPr>
          <p:cNvPr id="8" name="Immagine 7" descr="179166_4257526287384_2016140103_n.jpg"/>
          <p:cNvPicPr>
            <a:picLocks noChangeAspect="1"/>
          </p:cNvPicPr>
          <p:nvPr/>
        </p:nvPicPr>
        <p:blipFill>
          <a:blip r:embed="rId2" cstate="print"/>
          <a:stretch>
            <a:fillRect/>
          </a:stretch>
        </p:blipFill>
        <p:spPr>
          <a:xfrm>
            <a:off x="539552" y="4149080"/>
            <a:ext cx="3881262" cy="2402686"/>
          </a:xfrm>
          <a:prstGeom prst="rect">
            <a:avLst/>
          </a:prstGeom>
          <a:ln>
            <a:noFill/>
          </a:ln>
          <a:effectLst>
            <a:outerShdw blurRad="292100" dist="139700" dir="2700000" algn="tl" rotWithShape="0">
              <a:srgbClr val="333333">
                <a:alpha val="65000"/>
              </a:srgbClr>
            </a:outerShdw>
          </a:effectLst>
        </p:spPr>
      </p:pic>
      <p:pic>
        <p:nvPicPr>
          <p:cNvPr id="9" name="Immagine 8" descr="acqua.jpg"/>
          <p:cNvPicPr>
            <a:picLocks noChangeAspect="1"/>
          </p:cNvPicPr>
          <p:nvPr/>
        </p:nvPicPr>
        <p:blipFill>
          <a:blip r:embed="rId3" cstate="print"/>
          <a:stretch>
            <a:fillRect/>
          </a:stretch>
        </p:blipFill>
        <p:spPr>
          <a:xfrm>
            <a:off x="4716016" y="4077072"/>
            <a:ext cx="3960440" cy="2499856"/>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0"/>
            <a:ext cx="9144000" cy="1143000"/>
          </a:xfrm>
        </p:spPr>
        <p:txBody>
          <a:bodyPr/>
          <a:lstStyle/>
          <a:p>
            <a:pPr algn="ctr"/>
            <a:r>
              <a:rPr lang="it-IT" dirty="0" smtClean="0"/>
              <a:t>2. Persone</a:t>
            </a:r>
            <a:endParaRPr lang="it-IT" dirty="0"/>
          </a:p>
        </p:txBody>
      </p:sp>
      <p:pic>
        <p:nvPicPr>
          <p:cNvPr id="4" name="Immagine 3" descr="multinazionali1.jpg"/>
          <p:cNvPicPr>
            <a:picLocks noChangeAspect="1"/>
          </p:cNvPicPr>
          <p:nvPr/>
        </p:nvPicPr>
        <p:blipFill>
          <a:blip r:embed="rId2" cstate="print"/>
          <a:stretch>
            <a:fillRect/>
          </a:stretch>
        </p:blipFill>
        <p:spPr>
          <a:xfrm>
            <a:off x="107504" y="1628800"/>
            <a:ext cx="4608512" cy="5112568"/>
          </a:xfrm>
          <a:prstGeom prst="rect">
            <a:avLst/>
          </a:prstGeom>
          <a:ln>
            <a:noFill/>
          </a:ln>
          <a:effectLst>
            <a:outerShdw blurRad="292100" dist="139700" dir="2700000" algn="tl" rotWithShape="0">
              <a:srgbClr val="333333">
                <a:alpha val="65000"/>
              </a:srgbClr>
            </a:outerShdw>
          </a:effectLst>
        </p:spPr>
      </p:pic>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88024" y="1652476"/>
            <a:ext cx="4134114" cy="508889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79512" y="2204864"/>
            <a:ext cx="8784976" cy="2520280"/>
          </a:xfrm>
        </p:spPr>
        <p:txBody>
          <a:bodyPr>
            <a:normAutofit lnSpcReduction="10000"/>
          </a:bodyPr>
          <a:lstStyle/>
          <a:p>
            <a:pPr algn="ctr">
              <a:buNone/>
            </a:pPr>
            <a:r>
              <a:rPr lang="it-IT" sz="2000" i="1" dirty="0" smtClean="0">
                <a:solidFill>
                  <a:schemeClr val="tx1"/>
                </a:solidFill>
              </a:rPr>
              <a:t>L’obiettivo è far si che rivalutiate la situazione del pianeta in cui viviamo, apprendiate quanto la natura è stata </a:t>
            </a:r>
            <a:r>
              <a:rPr lang="it-IT" i="1" dirty="0" smtClean="0">
                <a:solidFill>
                  <a:schemeClr val="tx1"/>
                </a:solidFill>
              </a:rPr>
              <a:t>corrotta </a:t>
            </a:r>
            <a:r>
              <a:rPr lang="it-IT" sz="2000" i="1" dirty="0" smtClean="0">
                <a:solidFill>
                  <a:schemeClr val="tx1"/>
                </a:solidFill>
              </a:rPr>
              <a:t>dall’uomo e quanti esseri viventi vengono ogni giorno sfruttati e uccisi per i nostri consumi.</a:t>
            </a:r>
          </a:p>
          <a:p>
            <a:pPr algn="ctr">
              <a:buNone/>
            </a:pPr>
            <a:r>
              <a:rPr lang="it-IT" sz="2000" i="1" dirty="0" smtClean="0">
                <a:solidFill>
                  <a:schemeClr val="tx1"/>
                </a:solidFill>
              </a:rPr>
              <a:t/>
            </a:r>
            <a:br>
              <a:rPr lang="it-IT" sz="2000" i="1" dirty="0" smtClean="0">
                <a:solidFill>
                  <a:schemeClr val="tx1"/>
                </a:solidFill>
              </a:rPr>
            </a:br>
            <a:r>
              <a:rPr lang="it-IT" i="1" dirty="0">
                <a:solidFill>
                  <a:schemeClr val="tx1"/>
                </a:solidFill>
              </a:rPr>
              <a:t>A</a:t>
            </a:r>
            <a:r>
              <a:rPr lang="it-IT" sz="2000" i="1" dirty="0" smtClean="0">
                <a:solidFill>
                  <a:schemeClr val="tx1"/>
                </a:solidFill>
              </a:rPr>
              <a:t>vrete ottimi spunti di riflessione in merito alla necessità di apportare cambiamenti nel vostro stile di vita e alla necessità di ricercare  informazioni sempre più remote e approfondite</a:t>
            </a:r>
            <a:r>
              <a:rPr lang="it-IT" sz="2000" i="1" dirty="0" smtClean="0"/>
              <a:t>.</a:t>
            </a:r>
          </a:p>
        </p:txBody>
      </p:sp>
      <p:sp>
        <p:nvSpPr>
          <p:cNvPr id="2" name="Titolo 1"/>
          <p:cNvSpPr>
            <a:spLocks noGrp="1"/>
          </p:cNvSpPr>
          <p:nvPr>
            <p:ph type="title"/>
          </p:nvPr>
        </p:nvSpPr>
        <p:spPr>
          <a:xfrm>
            <a:off x="0" y="0"/>
            <a:ext cx="9144000" cy="1484784"/>
          </a:xfrm>
        </p:spPr>
        <p:txBody>
          <a:bodyPr>
            <a:normAutofit/>
          </a:bodyPr>
          <a:lstStyle/>
          <a:p>
            <a:pPr algn="ctr"/>
            <a:r>
              <a:rPr lang="it-IT" dirty="0" smtClean="0"/>
              <a:t>Obiettivo di questa conferenza</a:t>
            </a:r>
            <a:endParaRPr lang="it-IT" dirty="0"/>
          </a:p>
        </p:txBody>
      </p:sp>
    </p:spTree>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1"/>
          <p:cNvSpPr>
            <a:spLocks noGrp="1"/>
          </p:cNvSpPr>
          <p:nvPr>
            <p:ph idx="1"/>
          </p:nvPr>
        </p:nvSpPr>
        <p:spPr>
          <a:xfrm>
            <a:off x="179512" y="1600200"/>
            <a:ext cx="8784976" cy="4873752"/>
          </a:xfrm>
        </p:spPr>
        <p:txBody>
          <a:bodyPr/>
          <a:lstStyle/>
          <a:p>
            <a:pPr marL="3175" indent="-3175">
              <a:buNone/>
            </a:pPr>
            <a:r>
              <a:rPr lang="it-IT" sz="1600" dirty="0" smtClean="0">
                <a:solidFill>
                  <a:schemeClr val="tx1"/>
                </a:solidFill>
              </a:rPr>
              <a:t>Ecco un analisi dei 3 grandi disequilibri dei paesi ricchi ricollegabili direttamente alla questione “fame nel mondo”: spreco di cibo, di acqua potabile e spreco energetico.</a:t>
            </a:r>
          </a:p>
          <a:p>
            <a:pPr marL="3175" indent="-3175">
              <a:buNone/>
            </a:pPr>
            <a:endParaRPr lang="it-IT" sz="1600" dirty="0" smtClean="0">
              <a:solidFill>
                <a:schemeClr val="tx1"/>
              </a:solidFill>
            </a:endParaRPr>
          </a:p>
          <a:p>
            <a:pPr marL="3175" indent="-3175">
              <a:buNone/>
            </a:pPr>
            <a:r>
              <a:rPr lang="it-IT" sz="1600" dirty="0" smtClean="0">
                <a:solidFill>
                  <a:schemeClr val="tx1"/>
                </a:solidFill>
              </a:rPr>
              <a:t>Per la natura di questa presentazione, questa sezione sarà sostanzialmente incentrata sull’impatto delle nostre scelte “alimentari”, causa primaria (come verrà mostrato) della maggior parte dei problemi del pianeta e dei suoi abitanti.</a:t>
            </a:r>
          </a:p>
          <a:p>
            <a:pPr algn="ctr">
              <a:buNone/>
            </a:pPr>
            <a:endParaRPr lang="it-IT" b="1" u="sng" dirty="0"/>
          </a:p>
        </p:txBody>
      </p:sp>
      <p:sp>
        <p:nvSpPr>
          <p:cNvPr id="4" name="Titolo 1"/>
          <p:cNvSpPr>
            <a:spLocks noGrp="1"/>
          </p:cNvSpPr>
          <p:nvPr>
            <p:ph type="title"/>
          </p:nvPr>
        </p:nvSpPr>
        <p:spPr>
          <a:xfrm>
            <a:off x="0" y="0"/>
            <a:ext cx="9144000" cy="1484784"/>
          </a:xfrm>
        </p:spPr>
        <p:txBody>
          <a:bodyPr>
            <a:normAutofit/>
          </a:bodyPr>
          <a:lstStyle/>
          <a:p>
            <a:pPr algn="ctr"/>
            <a:r>
              <a:rPr lang="it-IT" dirty="0" smtClean="0"/>
              <a:t>Mezzo mondo muore di fame e l’altra metà muore di …. </a:t>
            </a:r>
            <a:r>
              <a:rPr lang="it-IT" b="1" u="sng" dirty="0" smtClean="0"/>
              <a:t>Colesterolo!</a:t>
            </a:r>
            <a:endParaRPr lang="it-IT" b="1" u="sng" dirty="0"/>
          </a:p>
        </p:txBody>
      </p:sp>
      <p:pic>
        <p:nvPicPr>
          <p:cNvPr id="6" name="Immagine 5" descr="41574_9960606750_7998967_n.jpg"/>
          <p:cNvPicPr>
            <a:picLocks noChangeAspect="1"/>
          </p:cNvPicPr>
          <p:nvPr/>
        </p:nvPicPr>
        <p:blipFill>
          <a:blip r:embed="rId2" cstate="print"/>
          <a:stretch>
            <a:fillRect/>
          </a:stretch>
        </p:blipFill>
        <p:spPr>
          <a:xfrm>
            <a:off x="4644008" y="3789040"/>
            <a:ext cx="3600400" cy="2808312"/>
          </a:xfrm>
          <a:prstGeom prst="rect">
            <a:avLst/>
          </a:prstGeom>
          <a:ln>
            <a:noFill/>
          </a:ln>
          <a:effectLst>
            <a:outerShdw blurRad="292100" dist="139700" dir="2700000" algn="tl" rotWithShape="0">
              <a:srgbClr val="333333">
                <a:alpha val="65000"/>
              </a:srgbClr>
            </a:outerShdw>
          </a:effectLst>
        </p:spPr>
      </p:pic>
      <p:pic>
        <p:nvPicPr>
          <p:cNvPr id="7" name="Immagine 6" descr="387038_456307984413628_1290374937_n.jpg"/>
          <p:cNvPicPr>
            <a:picLocks noChangeAspect="1"/>
          </p:cNvPicPr>
          <p:nvPr/>
        </p:nvPicPr>
        <p:blipFill>
          <a:blip r:embed="rId3" cstate="print"/>
          <a:stretch>
            <a:fillRect/>
          </a:stretch>
        </p:blipFill>
        <p:spPr>
          <a:xfrm>
            <a:off x="611560" y="3793466"/>
            <a:ext cx="3089021" cy="2803886"/>
          </a:xfrm>
          <a:prstGeom prst="rect">
            <a:avLst/>
          </a:prstGeom>
          <a:ln>
            <a:noFill/>
          </a:ln>
          <a:effectLst>
            <a:outerShdw blurRad="292100" dist="139700" dir="2700000" algn="tl" rotWithShape="0">
              <a:srgbClr val="333333">
                <a:alpha val="65000"/>
              </a:srgbClr>
            </a:outerShdw>
          </a:effectLst>
        </p:spPr>
      </p:pic>
      <p:sp>
        <p:nvSpPr>
          <p:cNvPr id="8" name="Freccia a destra 7"/>
          <p:cNvSpPr/>
          <p:nvPr/>
        </p:nvSpPr>
        <p:spPr>
          <a:xfrm>
            <a:off x="3851920" y="4509120"/>
            <a:ext cx="576064" cy="9361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179512" y="188640"/>
            <a:ext cx="8784976" cy="4770537"/>
          </a:xfrm>
          <a:prstGeom prst="rect">
            <a:avLst/>
          </a:prstGeom>
          <a:noFill/>
        </p:spPr>
        <p:txBody>
          <a:bodyPr wrap="square" rtlCol="0">
            <a:spAutoFit/>
          </a:bodyPr>
          <a:lstStyle/>
          <a:p>
            <a:endParaRPr lang="it-IT" sz="1600" dirty="0" smtClean="0"/>
          </a:p>
          <a:p>
            <a:r>
              <a:rPr lang="it-IT" sz="1600" b="1" dirty="0" smtClean="0"/>
              <a:t>1. CIBO</a:t>
            </a:r>
          </a:p>
          <a:p>
            <a:r>
              <a:rPr lang="it-IT" sz="1600" dirty="0" smtClean="0"/>
              <a:t>840 milioni di esseri umani, soprattutto bambini (e quasi tutti nel sud [???] del mondo), soffrono di denutrizione cronica. Ma,com’è noto, la fame nel mondo non è un problema causato dalla mancanza di cibo prodotto, ma da una sua distribuzione non omogenea e soprattutto dagli sprechi enormi: </a:t>
            </a:r>
            <a:r>
              <a:rPr lang="it-IT" sz="1600" u="sng" dirty="0" smtClean="0"/>
              <a:t>36 dei 40 paesi più poveri del mondo esportano cibo verso USA ed Europa</a:t>
            </a:r>
            <a:r>
              <a:rPr lang="it-IT" sz="1600" dirty="0" smtClean="0"/>
              <a:t>. Un esempio che rende l’idea è l’Etiopia che anche durante la sua peggiore carestia, produceva semi oleosi che esportava per il consumo animale. </a:t>
            </a:r>
          </a:p>
          <a:p>
            <a:r>
              <a:rPr lang="it-IT" sz="1600" dirty="0" smtClean="0"/>
              <a:t>Il Brasile conta 16 milioni di persone malnutrite ed esporta 16 milioni di tonnellate di soia per mangimi animali, 1000 kg di soia l’anno per ogni individuo malnutrito! </a:t>
            </a:r>
          </a:p>
          <a:p>
            <a:r>
              <a:rPr lang="it-IT" sz="1600" dirty="0" smtClean="0"/>
              <a:t>La Colombia dispone di 45 milioni di ettari coltivabili: solo 5 milioni sono coltivabili per </a:t>
            </a:r>
          </a:p>
          <a:p>
            <a:r>
              <a:rPr lang="it-IT" sz="1600" dirty="0" smtClean="0"/>
              <a:t>produrre cibo per la popolazione, 40 milioni sono latifondi lasciati a pascolo per la </a:t>
            </a:r>
          </a:p>
          <a:p>
            <a:r>
              <a:rPr lang="it-IT" sz="1600" dirty="0" smtClean="0"/>
              <a:t>Produzione di carne e derivati per il primo mondo.</a:t>
            </a:r>
          </a:p>
          <a:p>
            <a:r>
              <a:rPr lang="it-IT" sz="1600" dirty="0" smtClean="0"/>
              <a:t>In Messico milioni di persone soffrono di denutrizione cronica. Nel 1960 il bestiame </a:t>
            </a:r>
          </a:p>
          <a:p>
            <a:r>
              <a:rPr lang="it-IT" sz="1600" dirty="0" smtClean="0"/>
              <a:t>consumava il 5% dei cereali prodotti, mentre nel 2003 il 45%. Allo stesso modo per l’Egitto </a:t>
            </a:r>
          </a:p>
          <a:p>
            <a:r>
              <a:rPr lang="it-IT" sz="1600" dirty="0" smtClean="0"/>
              <a:t>si è passati dal 3% al 31%, per la Cina dall’8% al 28%.</a:t>
            </a:r>
          </a:p>
          <a:p>
            <a:endParaRPr lang="it-IT" sz="1600" dirty="0" smtClean="0"/>
          </a:p>
          <a:p>
            <a:endParaRPr lang="it-IT" sz="1600" dirty="0" smtClean="0"/>
          </a:p>
          <a:p>
            <a:endParaRPr lang="it-IT" sz="1600" dirty="0" smtClean="0"/>
          </a:p>
        </p:txBody>
      </p:sp>
      <p:pic>
        <p:nvPicPr>
          <p:cNvPr id="5" name="Immagine 4" descr="fig_1.jpg"/>
          <p:cNvPicPr>
            <a:picLocks noChangeAspect="1"/>
          </p:cNvPicPr>
          <p:nvPr/>
        </p:nvPicPr>
        <p:blipFill>
          <a:blip r:embed="rId2" cstate="print"/>
          <a:stretch>
            <a:fillRect/>
          </a:stretch>
        </p:blipFill>
        <p:spPr>
          <a:xfrm>
            <a:off x="1547664" y="4201237"/>
            <a:ext cx="5832648" cy="2416242"/>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251520" y="260648"/>
            <a:ext cx="8712968" cy="2062103"/>
          </a:xfrm>
          <a:prstGeom prst="rect">
            <a:avLst/>
          </a:prstGeom>
        </p:spPr>
        <p:txBody>
          <a:bodyPr wrap="square">
            <a:spAutoFit/>
          </a:bodyPr>
          <a:lstStyle/>
          <a:p>
            <a:r>
              <a:rPr lang="it-IT" sz="1600" dirty="0" smtClean="0"/>
              <a:t>L’economista </a:t>
            </a:r>
            <a:r>
              <a:rPr lang="it-IT" sz="1600" dirty="0" err="1" smtClean="0"/>
              <a:t>Frances</a:t>
            </a:r>
            <a:r>
              <a:rPr lang="it-IT" sz="1600" dirty="0" smtClean="0"/>
              <a:t> Moore </a:t>
            </a:r>
            <a:r>
              <a:rPr lang="it-IT" sz="1600" dirty="0" err="1" smtClean="0"/>
              <a:t>Lappé</a:t>
            </a:r>
            <a:r>
              <a:rPr lang="it-IT" sz="1600" dirty="0" smtClean="0"/>
              <a:t> ha calcolato che in un anno, nei soli Stati Uniti, sono state prodotte 145 milioni di tonnellate di cereali e soia. Per contro, sono stati ricavati 21 milioni di tonnellate di carne, latte e uova. Facendo una rapida differenza si ottengono 124 milioni di tonnellate di cibo SPRECATO: questo cibo avrebbe assicurato un pasto completo al giorno a tutti gli abitanti della terra, con il solo spreco degli USA. </a:t>
            </a:r>
          </a:p>
          <a:p>
            <a:r>
              <a:rPr lang="it-IT" sz="1600" dirty="0" smtClean="0"/>
              <a:t>Se consideriamo le proteine anziché le calorie: un ettaro di terra destinata ad allevamento bovino produce in un anno 66kg di proteine. Destinando lo stesso terreno alla coltivazione della soia otterremmo nello stesso tempo 1848 kg di proteine, cioè 28 volte di più.</a:t>
            </a:r>
          </a:p>
        </p:txBody>
      </p:sp>
      <p:pic>
        <p:nvPicPr>
          <p:cNvPr id="5" name="Immagine 4" descr="cartellone 1.jpg"/>
          <p:cNvPicPr>
            <a:picLocks noChangeAspect="1"/>
          </p:cNvPicPr>
          <p:nvPr/>
        </p:nvPicPr>
        <p:blipFill>
          <a:blip r:embed="rId2" cstate="print"/>
          <a:stretch>
            <a:fillRect/>
          </a:stretch>
        </p:blipFill>
        <p:spPr>
          <a:xfrm>
            <a:off x="467544" y="2708919"/>
            <a:ext cx="8136904" cy="3709339"/>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251520" y="188641"/>
            <a:ext cx="8892480" cy="2092881"/>
          </a:xfrm>
          <a:prstGeom prst="rect">
            <a:avLst/>
          </a:prstGeom>
        </p:spPr>
        <p:txBody>
          <a:bodyPr wrap="square">
            <a:spAutoFit/>
          </a:bodyPr>
          <a:lstStyle/>
          <a:p>
            <a:r>
              <a:rPr lang="it-IT" sz="1600" b="1" dirty="0" smtClean="0"/>
              <a:t>2. ACQUA</a:t>
            </a:r>
          </a:p>
          <a:p>
            <a:r>
              <a:rPr lang="it-IT" sz="1600" dirty="0" smtClean="0"/>
              <a:t>Il 70% dell’acqua utilizzata sul pianeta è consumato dalla zootecnia e dall’agricoltura. Dobbiamo sommare infatti l’acqua impiegata nelle coltivazioni che avvengono in gran</a:t>
            </a:r>
          </a:p>
          <a:p>
            <a:r>
              <a:rPr lang="it-IT" sz="1600" dirty="0" smtClean="0"/>
              <a:t>parte su terre irrigate, l’acqua necessaria ad abbeverare gli animali e l’acqua per pulire le stalle. Una vacca da latte beve 200 litri di acqua al giorno, 50 litri un bovino o un </a:t>
            </a:r>
          </a:p>
          <a:p>
            <a:r>
              <a:rPr lang="it-IT" sz="1600" dirty="0" smtClean="0"/>
              <a:t>cavallo, 20 litri un maiale e circa 10 una pecora.</a:t>
            </a:r>
          </a:p>
          <a:p>
            <a:r>
              <a:rPr lang="it-IT" sz="1600" dirty="0" smtClean="0"/>
              <a:t>Per dare un idea, mentre per produrre 1kg di patate servono circa 500 litri di acqua, per 1 kg di manzo ne servono circa 100 000 litri</a:t>
            </a:r>
            <a:r>
              <a:rPr lang="it-IT" dirty="0" smtClean="0"/>
              <a:t>. </a:t>
            </a:r>
          </a:p>
        </p:txBody>
      </p:sp>
      <p:pic>
        <p:nvPicPr>
          <p:cNvPr id="5" name="Immagine 4" descr="clip_image018.gif"/>
          <p:cNvPicPr>
            <a:picLocks noChangeAspect="1"/>
          </p:cNvPicPr>
          <p:nvPr/>
        </p:nvPicPr>
        <p:blipFill>
          <a:blip r:embed="rId2" cstate="print"/>
          <a:stretch>
            <a:fillRect/>
          </a:stretch>
        </p:blipFill>
        <p:spPr>
          <a:xfrm>
            <a:off x="467544" y="2636912"/>
            <a:ext cx="8144920" cy="3816424"/>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179512" y="188640"/>
            <a:ext cx="8640960" cy="2308324"/>
          </a:xfrm>
          <a:prstGeom prst="rect">
            <a:avLst/>
          </a:prstGeom>
          <a:noFill/>
        </p:spPr>
        <p:txBody>
          <a:bodyPr wrap="square" rtlCol="0">
            <a:spAutoFit/>
          </a:bodyPr>
          <a:lstStyle/>
          <a:p>
            <a:r>
              <a:rPr lang="it-IT" sz="1600" b="1" dirty="0" smtClean="0"/>
              <a:t>3. ENERGIA</a:t>
            </a:r>
            <a:r>
              <a:rPr lang="it-IT" sz="1600" dirty="0" smtClean="0"/>
              <a:t/>
            </a:r>
            <a:br>
              <a:rPr lang="it-IT" sz="1600" dirty="0" smtClean="0"/>
            </a:br>
            <a:r>
              <a:rPr lang="it-IT" sz="1600" dirty="0" smtClean="0"/>
              <a:t>Anche l’energia fossile necessaria per la produzione di cibi animali è di gran lunga maggiore di quella necessaria per la produzione degli stessi nutrienti da fonti vegetali. </a:t>
            </a:r>
          </a:p>
          <a:p>
            <a:r>
              <a:rPr lang="it-IT" sz="1600" dirty="0" smtClean="0"/>
              <a:t>Le calorie di combustibile fossile spese per produrre 1 caloria di proteine del grano solo pari a 2,2. Per i cibi animali ne servono molte di più, in media 25, ma in particolare 40 per la carne bovina, 39 per le uova, 14 per il latte, 14 per la carne di maiale. Per ogni caloria ingerita da un occidentale medio servono 9,8 calorie di carburante fossile, quindi come se in un anno un Americano o un Europeo mangiassero 13 barili di petrolio!</a:t>
            </a:r>
          </a:p>
          <a:p>
            <a:endParaRPr lang="it-IT" sz="1600" dirty="0" smtClean="0"/>
          </a:p>
        </p:txBody>
      </p:sp>
      <p:pic>
        <p:nvPicPr>
          <p:cNvPr id="5" name="Immagine 4" descr="spreco 2.jpg"/>
          <p:cNvPicPr>
            <a:picLocks noChangeAspect="1"/>
          </p:cNvPicPr>
          <p:nvPr/>
        </p:nvPicPr>
        <p:blipFill>
          <a:blip r:embed="rId2" cstate="print"/>
          <a:stretch>
            <a:fillRect/>
          </a:stretch>
        </p:blipFill>
        <p:spPr>
          <a:xfrm>
            <a:off x="5364088" y="2575297"/>
            <a:ext cx="2927970" cy="4044824"/>
          </a:xfrm>
          <a:prstGeom prst="rect">
            <a:avLst/>
          </a:prstGeom>
          <a:ln>
            <a:noFill/>
          </a:ln>
          <a:effectLst>
            <a:outerShdw blurRad="292100" dist="139700" dir="2700000" algn="tl" rotWithShape="0">
              <a:srgbClr val="333333">
                <a:alpha val="65000"/>
              </a:srgbClr>
            </a:outerShdw>
          </a:effectLst>
        </p:spPr>
      </p:pic>
      <p:pic>
        <p:nvPicPr>
          <p:cNvPr id="6" name="Immagine 5" descr="spreco.jpg"/>
          <p:cNvPicPr>
            <a:picLocks noChangeAspect="1"/>
          </p:cNvPicPr>
          <p:nvPr/>
        </p:nvPicPr>
        <p:blipFill>
          <a:blip r:embed="rId3" cstate="print"/>
          <a:stretch>
            <a:fillRect/>
          </a:stretch>
        </p:blipFill>
        <p:spPr>
          <a:xfrm>
            <a:off x="755576" y="2852936"/>
            <a:ext cx="3525292" cy="3525292"/>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med">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0"/>
            <a:ext cx="9144000" cy="1484784"/>
          </a:xfrm>
        </p:spPr>
        <p:txBody>
          <a:bodyPr/>
          <a:lstStyle/>
          <a:p>
            <a:pPr algn="ctr"/>
            <a:r>
              <a:rPr lang="it-IT" dirty="0" smtClean="0"/>
              <a:t>3. Animali</a:t>
            </a:r>
            <a:endParaRPr lang="it-IT" dirty="0"/>
          </a:p>
        </p:txBody>
      </p:sp>
      <p:pic>
        <p:nvPicPr>
          <p:cNvPr id="5" name="Immagine 4" descr="307905_182430725215063_295810786_n.jpg"/>
          <p:cNvPicPr>
            <a:picLocks noChangeAspect="1"/>
          </p:cNvPicPr>
          <p:nvPr/>
        </p:nvPicPr>
        <p:blipFill>
          <a:blip r:embed="rId2" cstate="print"/>
          <a:stretch>
            <a:fillRect/>
          </a:stretch>
        </p:blipFill>
        <p:spPr>
          <a:xfrm>
            <a:off x="4918430" y="4128176"/>
            <a:ext cx="4029864" cy="2448272"/>
          </a:xfrm>
          <a:prstGeom prst="rect">
            <a:avLst/>
          </a:prstGeom>
          <a:ln>
            <a:noFill/>
          </a:ln>
          <a:effectLst>
            <a:outerShdw blurRad="292100" dist="139700" dir="2700000" algn="tl" rotWithShape="0">
              <a:srgbClr val="333333">
                <a:alpha val="65000"/>
              </a:srgbClr>
            </a:outerShdw>
          </a:effectLst>
        </p:spPr>
      </p:pic>
      <p:pic>
        <p:nvPicPr>
          <p:cNvPr id="6" name="Immagine 5" descr="MACELLAZIONE_ISLAMICA3_400.JPG"/>
          <p:cNvPicPr>
            <a:picLocks noChangeAspect="1"/>
          </p:cNvPicPr>
          <p:nvPr/>
        </p:nvPicPr>
        <p:blipFill>
          <a:blip r:embed="rId3" cstate="print"/>
          <a:stretch>
            <a:fillRect/>
          </a:stretch>
        </p:blipFill>
        <p:spPr>
          <a:xfrm>
            <a:off x="407076" y="4041061"/>
            <a:ext cx="4160978" cy="2535387"/>
          </a:xfrm>
          <a:prstGeom prst="rect">
            <a:avLst/>
          </a:prstGeom>
          <a:ln>
            <a:noFill/>
          </a:ln>
          <a:effectLst>
            <a:outerShdw blurRad="292100" dist="139700" dir="2700000" algn="tl" rotWithShape="0">
              <a:srgbClr val="333333">
                <a:alpha val="65000"/>
              </a:srgbClr>
            </a:outerShdw>
          </a:effectLst>
        </p:spPr>
      </p:pic>
      <p:pic>
        <p:nvPicPr>
          <p:cNvPr id="7" name="Immagine 6" descr="marea_nera_del_golfo_del_messico.jpg"/>
          <p:cNvPicPr>
            <a:picLocks noChangeAspect="1"/>
          </p:cNvPicPr>
          <p:nvPr/>
        </p:nvPicPr>
        <p:blipFill>
          <a:blip r:embed="rId4" cstate="print"/>
          <a:stretch>
            <a:fillRect/>
          </a:stretch>
        </p:blipFill>
        <p:spPr>
          <a:xfrm>
            <a:off x="395536" y="1700808"/>
            <a:ext cx="4172518" cy="2160240"/>
          </a:xfrm>
          <a:prstGeom prst="rect">
            <a:avLst/>
          </a:prstGeom>
          <a:ln>
            <a:noFill/>
          </a:ln>
          <a:effectLst>
            <a:outerShdw blurRad="292100" dist="139700" dir="2700000" algn="tl" rotWithShape="0">
              <a:srgbClr val="333333">
                <a:alpha val="65000"/>
              </a:srgbClr>
            </a:outerShdw>
          </a:effectLst>
        </p:spPr>
      </p:pic>
      <p:pic>
        <p:nvPicPr>
          <p:cNvPr id="8" name="Immagine 7" descr="pesci.jpg"/>
          <p:cNvPicPr>
            <a:picLocks noChangeAspect="1"/>
          </p:cNvPicPr>
          <p:nvPr/>
        </p:nvPicPr>
        <p:blipFill>
          <a:blip r:embed="rId5" cstate="print"/>
          <a:stretch>
            <a:fillRect/>
          </a:stretch>
        </p:blipFill>
        <p:spPr>
          <a:xfrm>
            <a:off x="5189487" y="1696784"/>
            <a:ext cx="3487749" cy="2325166"/>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afterEffect">
                                  <p:stCondLst>
                                    <p:cond delay="4000"/>
                                  </p:stCondLst>
                                  <p:childTnLst>
                                    <p:set>
                                      <p:cBhvr>
                                        <p:cTn id="6" dur="1" fill="hold">
                                          <p:stCondLst>
                                            <p:cond delay="0"/>
                                          </p:stCondLst>
                                        </p:cTn>
                                        <p:tgtEl>
                                          <p:spTgt spid="7"/>
                                        </p:tgtEl>
                                        <p:attrNameLst>
                                          <p:attrName>style.visibility</p:attrName>
                                        </p:attrNameLst>
                                      </p:cBhvr>
                                      <p:to>
                                        <p:strVal val="visible"/>
                                      </p:to>
                                    </p:set>
                                    <p:animEffect transition="in" filter="diamond(in)">
                                      <p:cBhvr>
                                        <p:cTn id="7" dur="2000"/>
                                        <p:tgtEl>
                                          <p:spTgt spid="7"/>
                                        </p:tgtEl>
                                      </p:cBhvr>
                                    </p:animEffect>
                                  </p:childTnLst>
                                </p:cTn>
                              </p:par>
                            </p:childTnLst>
                          </p:cTn>
                        </p:par>
                        <p:par>
                          <p:cTn id="8" fill="hold">
                            <p:stCondLst>
                              <p:cond delay="6000"/>
                            </p:stCondLst>
                            <p:childTnLst>
                              <p:par>
                                <p:cTn id="9" presetID="8" presetClass="entr" presetSubtype="16" fill="hold" nodeType="afterEffect">
                                  <p:stCondLst>
                                    <p:cond delay="4000"/>
                                  </p:stCondLst>
                                  <p:childTnLst>
                                    <p:set>
                                      <p:cBhvr>
                                        <p:cTn id="10" dur="1" fill="hold">
                                          <p:stCondLst>
                                            <p:cond delay="0"/>
                                          </p:stCondLst>
                                        </p:cTn>
                                        <p:tgtEl>
                                          <p:spTgt spid="8"/>
                                        </p:tgtEl>
                                        <p:attrNameLst>
                                          <p:attrName>style.visibility</p:attrName>
                                        </p:attrNameLst>
                                      </p:cBhvr>
                                      <p:to>
                                        <p:strVal val="visible"/>
                                      </p:to>
                                    </p:set>
                                    <p:animEffect transition="in" filter="diamond(in)">
                                      <p:cBhvr>
                                        <p:cTn id="11" dur="2000"/>
                                        <p:tgtEl>
                                          <p:spTgt spid="8"/>
                                        </p:tgtEl>
                                      </p:cBhvr>
                                    </p:animEffect>
                                  </p:childTnLst>
                                </p:cTn>
                              </p:par>
                            </p:childTnLst>
                          </p:cTn>
                        </p:par>
                        <p:par>
                          <p:cTn id="12" fill="hold">
                            <p:stCondLst>
                              <p:cond delay="12000"/>
                            </p:stCondLst>
                            <p:childTnLst>
                              <p:par>
                                <p:cTn id="13" presetID="8" presetClass="entr" presetSubtype="16" fill="hold" nodeType="afterEffect">
                                  <p:stCondLst>
                                    <p:cond delay="4000"/>
                                  </p:stCondLst>
                                  <p:childTnLst>
                                    <p:set>
                                      <p:cBhvr>
                                        <p:cTn id="14" dur="1" fill="hold">
                                          <p:stCondLst>
                                            <p:cond delay="0"/>
                                          </p:stCondLst>
                                        </p:cTn>
                                        <p:tgtEl>
                                          <p:spTgt spid="6"/>
                                        </p:tgtEl>
                                        <p:attrNameLst>
                                          <p:attrName>style.visibility</p:attrName>
                                        </p:attrNameLst>
                                      </p:cBhvr>
                                      <p:to>
                                        <p:strVal val="visible"/>
                                      </p:to>
                                    </p:set>
                                    <p:animEffect transition="in" filter="diamond(in)">
                                      <p:cBhvr>
                                        <p:cTn id="15" dur="2000"/>
                                        <p:tgtEl>
                                          <p:spTgt spid="6"/>
                                        </p:tgtEl>
                                      </p:cBhvr>
                                    </p:animEffect>
                                  </p:childTnLst>
                                </p:cTn>
                              </p:par>
                            </p:childTnLst>
                          </p:cTn>
                        </p:par>
                        <p:par>
                          <p:cTn id="16" fill="hold">
                            <p:stCondLst>
                              <p:cond delay="18000"/>
                            </p:stCondLst>
                            <p:childTnLst>
                              <p:par>
                                <p:cTn id="17" presetID="8" presetClass="entr" presetSubtype="16" fill="hold" nodeType="afterEffect">
                                  <p:stCondLst>
                                    <p:cond delay="4000"/>
                                  </p:stCondLst>
                                  <p:childTnLst>
                                    <p:set>
                                      <p:cBhvr>
                                        <p:cTn id="18" dur="1" fill="hold">
                                          <p:stCondLst>
                                            <p:cond delay="0"/>
                                          </p:stCondLst>
                                        </p:cTn>
                                        <p:tgtEl>
                                          <p:spTgt spid="5"/>
                                        </p:tgtEl>
                                        <p:attrNameLst>
                                          <p:attrName>style.visibility</p:attrName>
                                        </p:attrNameLst>
                                      </p:cBhvr>
                                      <p:to>
                                        <p:strVal val="visible"/>
                                      </p:to>
                                    </p:set>
                                    <p:animEffect transition="in" filter="diamond(in)">
                                      <p:cBhvr>
                                        <p:cTn id="1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467544" y="1412776"/>
            <a:ext cx="3456384" cy="1569660"/>
          </a:xfrm>
          <a:prstGeom prst="rect">
            <a:avLst/>
          </a:prstGeom>
          <a:noFill/>
        </p:spPr>
        <p:txBody>
          <a:bodyPr wrap="square" rtlCol="0">
            <a:spAutoFit/>
          </a:bodyPr>
          <a:lstStyle/>
          <a:p>
            <a:r>
              <a:rPr lang="it-IT" sz="2400" dirty="0" smtClean="0">
                <a:hlinkClick r:id="rId2" action="ppaction://hlinkfile"/>
              </a:rPr>
              <a:t>LA VITA DI UN VITELLO </a:t>
            </a:r>
            <a:br>
              <a:rPr lang="it-IT" sz="2400" dirty="0" smtClean="0">
                <a:hlinkClick r:id="rId2" action="ppaction://hlinkfile"/>
              </a:rPr>
            </a:br>
            <a:r>
              <a:rPr lang="it-IT" sz="2400" dirty="0" smtClean="0">
                <a:hlinkClick r:id="rId2" action="ppaction://hlinkfile"/>
              </a:rPr>
              <a:t>: io sono 1474</a:t>
            </a:r>
            <a:endParaRPr lang="it-IT" sz="2400" dirty="0" smtClean="0"/>
          </a:p>
          <a:p>
            <a:endParaRPr lang="it-IT" sz="2400" dirty="0"/>
          </a:p>
          <a:p>
            <a:endParaRPr lang="it-IT" sz="2400" dirty="0" smtClean="0"/>
          </a:p>
        </p:txBody>
      </p:sp>
      <p:pic>
        <p:nvPicPr>
          <p:cNvPr id="7" name="Picture 2" descr="http://i1.ytimg.com/vi/hcty-kW4ntg/hqdefaul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75870" y="1232180"/>
            <a:ext cx="3024336" cy="226825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22118" y="3674934"/>
            <a:ext cx="3131840" cy="234888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CasellaDiTesto 8"/>
          <p:cNvSpPr txBox="1"/>
          <p:nvPr/>
        </p:nvSpPr>
        <p:spPr>
          <a:xfrm>
            <a:off x="467544" y="4618541"/>
            <a:ext cx="2715487" cy="461665"/>
          </a:xfrm>
          <a:prstGeom prst="rect">
            <a:avLst/>
          </a:prstGeom>
          <a:noFill/>
        </p:spPr>
        <p:txBody>
          <a:bodyPr wrap="none" rtlCol="0">
            <a:spAutoFit/>
          </a:bodyPr>
          <a:lstStyle/>
          <a:p>
            <a:r>
              <a:rPr lang="it-IT" sz="2400" dirty="0" smtClean="0">
                <a:hlinkClick r:id="rId5" action="ppaction://hlinkfile"/>
              </a:rPr>
              <a:t>FACTORY FARMING</a:t>
            </a:r>
            <a:endParaRPr lang="it-IT" sz="2400" dirty="0"/>
          </a:p>
        </p:txBody>
      </p:sp>
    </p:spTree>
    <p:extLst>
      <p:ext uri="{BB962C8B-B14F-4D97-AF65-F5344CB8AC3E}">
        <p14:creationId xmlns:p14="http://schemas.microsoft.com/office/powerpoint/2010/main" val="2005849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260648"/>
            <a:ext cx="9144000" cy="450304"/>
          </a:xfrm>
        </p:spPr>
        <p:txBody>
          <a:bodyPr>
            <a:normAutofit fontScale="90000"/>
          </a:bodyPr>
          <a:lstStyle/>
          <a:p>
            <a:pPr algn="ctr"/>
            <a:r>
              <a:rPr lang="it-IT" dirty="0" smtClean="0"/>
              <a:t>Soluzioni pratiche: la regola delle 4 R</a:t>
            </a:r>
            <a:endParaRPr lang="it-IT" dirty="0"/>
          </a:p>
        </p:txBody>
      </p:sp>
      <p:pic>
        <p:nvPicPr>
          <p:cNvPr id="4" name="Picture 2"/>
          <p:cNvPicPr>
            <a:picLocks noChangeAspect="1" noChangeArrowheads="1"/>
          </p:cNvPicPr>
          <p:nvPr/>
        </p:nvPicPr>
        <p:blipFill>
          <a:blip r:embed="rId2" cstate="print"/>
          <a:srcRect/>
          <a:stretch>
            <a:fillRect/>
          </a:stretch>
        </p:blipFill>
        <p:spPr bwMode="auto">
          <a:xfrm>
            <a:off x="2647281" y="2420888"/>
            <a:ext cx="3559211" cy="3744416"/>
          </a:xfrm>
          <a:prstGeom prst="rect">
            <a:avLst/>
          </a:prstGeom>
          <a:ln>
            <a:noFill/>
          </a:ln>
          <a:effectLst>
            <a:outerShdw blurRad="292100" dist="139700" dir="2700000" algn="tl" rotWithShape="0">
              <a:srgbClr val="333333">
                <a:alpha val="65000"/>
              </a:srgbClr>
            </a:outerShdw>
          </a:effectLst>
        </p:spPr>
      </p:pic>
      <p:sp>
        <p:nvSpPr>
          <p:cNvPr id="5" name="Text Box 3"/>
          <p:cNvSpPr txBox="1">
            <a:spLocks noChangeArrowheads="1"/>
          </p:cNvSpPr>
          <p:nvPr/>
        </p:nvSpPr>
        <p:spPr bwMode="auto">
          <a:xfrm>
            <a:off x="234579" y="1628800"/>
            <a:ext cx="2520280" cy="2952328"/>
          </a:xfrm>
          <a:prstGeom prst="rect">
            <a:avLst/>
          </a:prstGeom>
          <a:noFill/>
          <a:ln w="9525">
            <a:noFill/>
            <a:round/>
            <a:headEnd/>
            <a:tailEnd/>
          </a:ln>
        </p:spPr>
        <p:txBody>
          <a:bodyPr lIns="90000" tIns="57240" rIns="90000" bIns="45000"/>
          <a:lstStyle/>
          <a:p>
            <a:pPr marL="342900" indent="-342900">
              <a:buClrTx/>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1400" b="1" dirty="0" smtClean="0">
                <a:solidFill>
                  <a:srgbClr val="000000"/>
                </a:solidFill>
              </a:rPr>
              <a:t>1. RIDUZIONE</a:t>
            </a:r>
            <a:endParaRPr lang="it-IT" sz="1400" b="1" dirty="0">
              <a:solidFill>
                <a:srgbClr val="000000"/>
              </a:solidFill>
            </a:endParaRPr>
          </a:p>
          <a:p>
            <a:pPr marL="342900" indent="-342900">
              <a:buClrTx/>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1400" b="1" dirty="0" smtClean="0">
                <a:solidFill>
                  <a:srgbClr val="000000"/>
                </a:solidFill>
              </a:rPr>
              <a:t>Produrre </a:t>
            </a:r>
            <a:r>
              <a:rPr lang="it-IT" sz="1400" b="1" dirty="0">
                <a:solidFill>
                  <a:srgbClr val="000000"/>
                </a:solidFill>
              </a:rPr>
              <a:t>meno rifiuto</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sz="1400" dirty="0">
              <a:solidFill>
                <a:srgbClr val="000000"/>
              </a:solidFill>
            </a:endParaRP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1400" dirty="0">
                <a:solidFill>
                  <a:srgbClr val="000000"/>
                </a:solidFill>
              </a:rPr>
              <a:t>COME?</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1400" dirty="0" smtClean="0">
                <a:solidFill>
                  <a:srgbClr val="000000"/>
                </a:solidFill>
              </a:rPr>
              <a:t>Scegliendo </a:t>
            </a:r>
            <a:r>
              <a:rPr lang="it-IT" sz="1400" dirty="0">
                <a:solidFill>
                  <a:srgbClr val="000000"/>
                </a:solidFill>
              </a:rPr>
              <a:t>prodotti costituiti da minor materiale di imballaggio, portando da casa la borsa della spesa, servendosi di prodotti ricaricabili, ecc.</a:t>
            </a:r>
          </a:p>
        </p:txBody>
      </p:sp>
      <p:sp>
        <p:nvSpPr>
          <p:cNvPr id="6" name="Text Box 4"/>
          <p:cNvSpPr txBox="1">
            <a:spLocks noChangeArrowheads="1"/>
          </p:cNvSpPr>
          <p:nvPr/>
        </p:nvSpPr>
        <p:spPr bwMode="auto">
          <a:xfrm>
            <a:off x="6372200" y="1772816"/>
            <a:ext cx="2376264" cy="3050828"/>
          </a:xfrm>
          <a:prstGeom prst="rect">
            <a:avLst/>
          </a:prstGeom>
          <a:noFill/>
          <a:ln w="9525">
            <a:noFill/>
            <a:round/>
            <a:headEnd/>
            <a:tailEnd/>
          </a:ln>
        </p:spPr>
        <p:txBody>
          <a:bodyPr lIns="90000" tIns="57240" rIns="90000" bIns="45000"/>
          <a:lstStyle/>
          <a:p>
            <a:pPr marL="342900" indent="-342900">
              <a:buClrTx/>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1400" b="1" dirty="0">
                <a:solidFill>
                  <a:srgbClr val="000000"/>
                </a:solidFill>
              </a:rPr>
              <a:t>2. RIUTILIZZO</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1400" b="1" dirty="0" smtClean="0">
                <a:solidFill>
                  <a:srgbClr val="000000"/>
                </a:solidFill>
              </a:rPr>
              <a:t>Utilizzare </a:t>
            </a:r>
            <a:r>
              <a:rPr lang="it-IT" sz="1400" b="1" dirty="0">
                <a:solidFill>
                  <a:srgbClr val="000000"/>
                </a:solidFill>
              </a:rPr>
              <a:t>più volte una cosa prima di </a:t>
            </a:r>
            <a:r>
              <a:rPr lang="it-IT" sz="1400" b="1" dirty="0" smtClean="0">
                <a:solidFill>
                  <a:srgbClr val="000000"/>
                </a:solidFill>
              </a:rPr>
              <a:t>gettarla</a:t>
            </a:r>
            <a:endParaRPr lang="it-IT" sz="1400" b="1" dirty="0">
              <a:solidFill>
                <a:srgbClr val="000000"/>
              </a:solidFill>
            </a:endParaRP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sz="1400" dirty="0">
              <a:solidFill>
                <a:srgbClr val="000000"/>
              </a:solidFill>
            </a:endParaRP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1400" dirty="0">
                <a:solidFill>
                  <a:srgbClr val="000000"/>
                </a:solidFill>
              </a:rPr>
              <a:t>COME?</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1400" dirty="0" smtClean="0">
                <a:solidFill>
                  <a:srgbClr val="000000"/>
                </a:solidFill>
              </a:rPr>
              <a:t>Usando </a:t>
            </a:r>
            <a:r>
              <a:rPr lang="it-IT" sz="1400" dirty="0">
                <a:solidFill>
                  <a:srgbClr val="000000"/>
                </a:solidFill>
              </a:rPr>
              <a:t>contenitori con vuoto a rendere, recuperando certi tipi di imballaggi, trovando nuovi usi, ecc</a:t>
            </a:r>
            <a:r>
              <a:rPr lang="it-IT" sz="1600" dirty="0">
                <a:solidFill>
                  <a:srgbClr val="000000"/>
                </a:solidFill>
              </a:rPr>
              <a:t>.</a:t>
            </a:r>
          </a:p>
        </p:txBody>
      </p:sp>
      <p:sp>
        <p:nvSpPr>
          <p:cNvPr id="7" name="Text Box 5"/>
          <p:cNvSpPr txBox="1">
            <a:spLocks noChangeArrowheads="1"/>
          </p:cNvSpPr>
          <p:nvPr/>
        </p:nvSpPr>
        <p:spPr bwMode="auto">
          <a:xfrm>
            <a:off x="6396854" y="4077072"/>
            <a:ext cx="2448272" cy="2996952"/>
          </a:xfrm>
          <a:prstGeom prst="rect">
            <a:avLst/>
          </a:prstGeom>
          <a:noFill/>
          <a:ln w="9525">
            <a:noFill/>
            <a:round/>
            <a:headEnd/>
            <a:tailEnd/>
          </a:ln>
        </p:spPr>
        <p:txBody>
          <a:bodyPr lIns="90000" tIns="57240" rIns="90000" bIns="45000"/>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1400" b="1" dirty="0">
                <a:solidFill>
                  <a:srgbClr val="000000"/>
                </a:solidFill>
              </a:rPr>
              <a:t>3. RICICLO</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1400" b="1" dirty="0" smtClean="0">
                <a:solidFill>
                  <a:srgbClr val="000000"/>
                </a:solidFill>
              </a:rPr>
              <a:t>Trasformare </a:t>
            </a:r>
            <a:r>
              <a:rPr lang="it-IT" sz="1400" b="1" dirty="0">
                <a:solidFill>
                  <a:srgbClr val="000000"/>
                </a:solidFill>
              </a:rPr>
              <a:t>nuovamente il materiale</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sz="1400" b="1" dirty="0">
              <a:solidFill>
                <a:srgbClr val="000000"/>
              </a:solidFill>
            </a:endParaRP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1400" dirty="0">
                <a:solidFill>
                  <a:srgbClr val="000000"/>
                </a:solidFill>
              </a:rPr>
              <a:t>COME?</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1400" dirty="0" smtClean="0">
                <a:solidFill>
                  <a:srgbClr val="000000"/>
                </a:solidFill>
              </a:rPr>
              <a:t>Selezionando </a:t>
            </a:r>
            <a:r>
              <a:rPr lang="it-IT" sz="1400" dirty="0">
                <a:solidFill>
                  <a:srgbClr val="000000"/>
                </a:solidFill>
              </a:rPr>
              <a:t>i rifiuti, adottando la raccolta differenziata, informandoci, ecc.</a:t>
            </a:r>
          </a:p>
        </p:txBody>
      </p:sp>
      <p:sp>
        <p:nvSpPr>
          <p:cNvPr id="8" name="Text Box 6"/>
          <p:cNvSpPr txBox="1">
            <a:spLocks noChangeArrowheads="1"/>
          </p:cNvSpPr>
          <p:nvPr/>
        </p:nvSpPr>
        <p:spPr bwMode="auto">
          <a:xfrm>
            <a:off x="179512" y="4018358"/>
            <a:ext cx="2592288" cy="2808312"/>
          </a:xfrm>
          <a:prstGeom prst="rect">
            <a:avLst/>
          </a:prstGeom>
          <a:noFill/>
          <a:ln w="9525">
            <a:noFill/>
            <a:round/>
            <a:headEnd/>
            <a:tailEnd/>
          </a:ln>
        </p:spPr>
        <p:txBody>
          <a:bodyPr lIns="90000" tIns="57240" rIns="90000" bIns="45000"/>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1400" b="1" dirty="0">
                <a:solidFill>
                  <a:srgbClr val="000000"/>
                </a:solidFill>
              </a:rPr>
              <a:t>4. RECUPERO</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1400" b="1" dirty="0" smtClean="0">
                <a:solidFill>
                  <a:srgbClr val="000000"/>
                </a:solidFill>
              </a:rPr>
              <a:t>Valorizzare </a:t>
            </a:r>
            <a:r>
              <a:rPr lang="it-IT" sz="1400" b="1" dirty="0">
                <a:solidFill>
                  <a:srgbClr val="000000"/>
                </a:solidFill>
              </a:rPr>
              <a:t>il rifiuto come una risorsa per ricavare energia</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sz="1400" dirty="0">
              <a:solidFill>
                <a:srgbClr val="000000"/>
              </a:solidFill>
            </a:endParaRP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1400" dirty="0">
                <a:solidFill>
                  <a:srgbClr val="000000"/>
                </a:solidFill>
              </a:rPr>
              <a:t>COME?</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sz="1400" dirty="0" smtClean="0">
                <a:solidFill>
                  <a:srgbClr val="000000"/>
                </a:solidFill>
              </a:rPr>
              <a:t>Bruciando </a:t>
            </a:r>
            <a:r>
              <a:rPr lang="it-IT" sz="1400" dirty="0">
                <a:solidFill>
                  <a:srgbClr val="000000"/>
                </a:solidFill>
              </a:rPr>
              <a:t>il legno nel caminetto per produrre calore, producendo oggetti completamente diversi da quelli di partenza, come giochi per i bimbi, ecc.</a:t>
            </a:r>
          </a:p>
        </p:txBody>
      </p:sp>
    </p:spTree>
  </p:cSld>
  <p:clrMapOvr>
    <a:masterClrMapping/>
  </p:clrMapOvr>
  <p:transition spd="med">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p:cNvSpPr>
            <a:spLocks noGrp="1"/>
          </p:cNvSpPr>
          <p:nvPr>
            <p:ph type="title"/>
          </p:nvPr>
        </p:nvSpPr>
        <p:spPr>
          <a:xfrm>
            <a:off x="0" y="260648"/>
            <a:ext cx="9144000" cy="1152128"/>
          </a:xfrm>
        </p:spPr>
        <p:txBody>
          <a:bodyPr>
            <a:normAutofit/>
          </a:bodyPr>
          <a:lstStyle/>
          <a:p>
            <a:pPr algn="ctr"/>
            <a:r>
              <a:rPr lang="it-IT" dirty="0" smtClean="0"/>
              <a:t>Soluzioni pratiche: vivere green</a:t>
            </a:r>
            <a:endParaRPr lang="it-IT" dirty="0"/>
          </a:p>
        </p:txBody>
      </p:sp>
      <p:graphicFrame>
        <p:nvGraphicFramePr>
          <p:cNvPr id="2" name="Diagramma 1"/>
          <p:cNvGraphicFramePr/>
          <p:nvPr>
            <p:extLst>
              <p:ext uri="{D42A27DB-BD31-4B8C-83A1-F6EECF244321}">
                <p14:modId xmlns:p14="http://schemas.microsoft.com/office/powerpoint/2010/main" val="4209898201"/>
              </p:ext>
            </p:extLst>
          </p:nvPr>
        </p:nvGraphicFramePr>
        <p:xfrm>
          <a:off x="179512" y="1700807"/>
          <a:ext cx="8784976" cy="51301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med">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p:cNvSpPr>
            <a:spLocks noGrp="1"/>
          </p:cNvSpPr>
          <p:nvPr>
            <p:ph type="title"/>
          </p:nvPr>
        </p:nvSpPr>
        <p:spPr>
          <a:xfrm>
            <a:off x="0" y="0"/>
            <a:ext cx="9144000" cy="1484784"/>
          </a:xfrm>
        </p:spPr>
        <p:txBody>
          <a:bodyPr>
            <a:normAutofit/>
          </a:bodyPr>
          <a:lstStyle/>
          <a:p>
            <a:pPr algn="ctr"/>
            <a:r>
              <a:rPr lang="it-IT" dirty="0" smtClean="0"/>
              <a:t>Soluzioni pratiche: boicotta i prodotti </a:t>
            </a:r>
            <a:br>
              <a:rPr lang="it-IT" dirty="0" smtClean="0"/>
            </a:br>
            <a:r>
              <a:rPr lang="it-IT" dirty="0" smtClean="0"/>
              <a:t>di chi distrugge e sfrutta</a:t>
            </a:r>
            <a:endParaRPr lang="it-IT" dirty="0"/>
          </a:p>
        </p:txBody>
      </p:sp>
      <p:pic>
        <p:nvPicPr>
          <p:cNvPr id="5" name="Immagine 4" descr="multinazionali.jpg"/>
          <p:cNvPicPr>
            <a:picLocks noChangeAspect="1"/>
          </p:cNvPicPr>
          <p:nvPr/>
        </p:nvPicPr>
        <p:blipFill>
          <a:blip r:embed="rId2" cstate="print"/>
          <a:stretch>
            <a:fillRect/>
          </a:stretch>
        </p:blipFill>
        <p:spPr>
          <a:xfrm>
            <a:off x="0" y="1628800"/>
            <a:ext cx="9036496" cy="5112568"/>
          </a:xfrm>
          <a:prstGeom prst="rect">
            <a:avLst/>
          </a:prstGeom>
        </p:spPr>
      </p:pic>
    </p:spTree>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606388" y="1772816"/>
            <a:ext cx="3245532" cy="3744416"/>
          </a:xfrm>
        </p:spPr>
        <p:txBody>
          <a:bodyPr>
            <a:normAutofit fontScale="92500" lnSpcReduction="10000"/>
          </a:bodyPr>
          <a:lstStyle/>
          <a:p>
            <a:pPr marL="0" indent="0">
              <a:buNone/>
            </a:pPr>
            <a:r>
              <a:rPr lang="it-IT" sz="1600" dirty="0">
                <a:solidFill>
                  <a:schemeClr val="tx1"/>
                </a:solidFill>
                <a:latin typeface="Times New Roman"/>
                <a:cs typeface="Times New Roman"/>
              </a:rPr>
              <a:t>►</a:t>
            </a:r>
            <a:r>
              <a:rPr lang="it-IT" sz="1600" dirty="0" smtClean="0"/>
              <a:t> </a:t>
            </a:r>
            <a:r>
              <a:rPr lang="it-IT" sz="1800" dirty="0" smtClean="0">
                <a:solidFill>
                  <a:schemeClr val="tx1"/>
                </a:solidFill>
              </a:rPr>
              <a:t>Disinformazione e manipolazione mediatica </a:t>
            </a:r>
          </a:p>
          <a:p>
            <a:endParaRPr lang="it-IT" sz="1800" dirty="0" smtClean="0">
              <a:solidFill>
                <a:schemeClr val="tx1"/>
              </a:solidFill>
            </a:endParaRPr>
          </a:p>
          <a:p>
            <a:pPr marL="0" indent="0">
              <a:buNone/>
            </a:pPr>
            <a:r>
              <a:rPr lang="it-IT" sz="1800" dirty="0" smtClean="0">
                <a:solidFill>
                  <a:schemeClr val="tx1"/>
                </a:solidFill>
                <a:latin typeface="Times New Roman"/>
                <a:cs typeface="Times New Roman"/>
              </a:rPr>
              <a:t>►</a:t>
            </a:r>
            <a:r>
              <a:rPr lang="it-IT" sz="1800" dirty="0" smtClean="0"/>
              <a:t> </a:t>
            </a:r>
            <a:r>
              <a:rPr lang="it-IT" sz="1800" dirty="0" smtClean="0">
                <a:solidFill>
                  <a:schemeClr val="tx1"/>
                </a:solidFill>
              </a:rPr>
              <a:t>Il cittadino dimezzato (47% italiani = analfabeta di ritorno; 80% italiani = informazione tramite tv)</a:t>
            </a:r>
            <a:endParaRPr lang="it-IT" sz="1800" dirty="0" smtClean="0">
              <a:solidFill>
                <a:schemeClr val="tx1"/>
              </a:solidFill>
              <a:latin typeface="Times New Roman"/>
              <a:cs typeface="Times New Roman"/>
            </a:endParaRPr>
          </a:p>
          <a:p>
            <a:pPr marL="0" indent="0">
              <a:buNone/>
            </a:pPr>
            <a:endParaRPr lang="it-IT" sz="1800" dirty="0" smtClean="0">
              <a:solidFill>
                <a:schemeClr val="tx1"/>
              </a:solidFill>
            </a:endParaRPr>
          </a:p>
          <a:p>
            <a:pPr marL="0" indent="0">
              <a:buNone/>
            </a:pPr>
            <a:r>
              <a:rPr lang="it-IT" sz="1800" dirty="0">
                <a:solidFill>
                  <a:schemeClr val="tx1"/>
                </a:solidFill>
                <a:latin typeface="Times New Roman"/>
                <a:cs typeface="Times New Roman"/>
              </a:rPr>
              <a:t>►</a:t>
            </a:r>
            <a:r>
              <a:rPr lang="it-IT" sz="1800" dirty="0" smtClean="0">
                <a:solidFill>
                  <a:schemeClr val="tx1"/>
                </a:solidFill>
              </a:rPr>
              <a:t> Libertà di stampa in Italia (73 sui primi 100 paesi al mondo)</a:t>
            </a:r>
          </a:p>
          <a:p>
            <a:pPr>
              <a:buFontTx/>
              <a:buChar char="-"/>
            </a:pPr>
            <a:endParaRPr lang="it-IT" sz="1800" dirty="0" smtClean="0">
              <a:solidFill>
                <a:schemeClr val="tx1"/>
              </a:solidFill>
            </a:endParaRPr>
          </a:p>
          <a:p>
            <a:pPr marL="0" indent="0">
              <a:buNone/>
            </a:pPr>
            <a:r>
              <a:rPr lang="it-IT" sz="1800" dirty="0">
                <a:solidFill>
                  <a:schemeClr val="tx1"/>
                </a:solidFill>
                <a:latin typeface="Times New Roman"/>
                <a:cs typeface="Times New Roman"/>
              </a:rPr>
              <a:t>►</a:t>
            </a:r>
            <a:r>
              <a:rPr lang="it-IT" sz="1800" dirty="0" smtClean="0">
                <a:solidFill>
                  <a:schemeClr val="tx1"/>
                </a:solidFill>
              </a:rPr>
              <a:t> Siamo consapevoli del nostro impatto?</a:t>
            </a:r>
          </a:p>
          <a:p>
            <a:pPr>
              <a:buNone/>
            </a:pPr>
            <a:endParaRPr lang="it-IT" sz="1600" dirty="0" smtClean="0"/>
          </a:p>
          <a:p>
            <a:endParaRPr lang="it-IT" dirty="0"/>
          </a:p>
        </p:txBody>
      </p:sp>
      <p:sp>
        <p:nvSpPr>
          <p:cNvPr id="2" name="Titolo 1"/>
          <p:cNvSpPr>
            <a:spLocks noGrp="1"/>
          </p:cNvSpPr>
          <p:nvPr>
            <p:ph type="title"/>
          </p:nvPr>
        </p:nvSpPr>
        <p:spPr>
          <a:xfrm>
            <a:off x="107504" y="0"/>
            <a:ext cx="9036496" cy="1484784"/>
          </a:xfrm>
        </p:spPr>
        <p:txBody>
          <a:bodyPr>
            <a:normAutofit/>
          </a:bodyPr>
          <a:lstStyle/>
          <a:p>
            <a:pPr algn="ctr"/>
            <a:r>
              <a:rPr lang="it-IT" dirty="0" smtClean="0"/>
              <a:t>L’inganno del consumismo e la disinformazione mediatica</a:t>
            </a:r>
            <a:endParaRPr lang="it-IT" dirty="0"/>
          </a:p>
        </p:txBody>
      </p:sp>
      <p:pic>
        <p:nvPicPr>
          <p:cNvPr id="4" name="Immagine 3" descr="579079_482150558496037_1659901455_n.jpg"/>
          <p:cNvPicPr>
            <a:picLocks noChangeAspect="1"/>
          </p:cNvPicPr>
          <p:nvPr/>
        </p:nvPicPr>
        <p:blipFill rotWithShape="1">
          <a:blip r:embed="rId2" cstate="print"/>
          <a:srcRect l="2395" t="1986" r="2774" b="2454"/>
          <a:stretch/>
        </p:blipFill>
        <p:spPr>
          <a:xfrm>
            <a:off x="4283968" y="1916832"/>
            <a:ext cx="4018154" cy="3403030"/>
          </a:xfrm>
          <a:prstGeom prst="rect">
            <a:avLst/>
          </a:prstGeom>
          <a:ln>
            <a:noFill/>
          </a:ln>
          <a:effectLst>
            <a:outerShdw blurRad="292100" dist="139700" dir="2700000" algn="tl" rotWithShape="0">
              <a:srgbClr val="333333">
                <a:alpha val="65000"/>
              </a:srgbClr>
            </a:outerShdw>
          </a:effectLst>
        </p:spPr>
      </p:pic>
      <p:sp>
        <p:nvSpPr>
          <p:cNvPr id="5" name="CasellaDiTesto 4"/>
          <p:cNvSpPr txBox="1"/>
          <p:nvPr/>
        </p:nvSpPr>
        <p:spPr>
          <a:xfrm>
            <a:off x="1835696" y="5661248"/>
            <a:ext cx="5256584" cy="646331"/>
          </a:xfrm>
          <a:prstGeom prst="rect">
            <a:avLst/>
          </a:prstGeom>
          <a:noFill/>
        </p:spPr>
        <p:txBody>
          <a:bodyPr wrap="square" rtlCol="0">
            <a:spAutoFit/>
          </a:bodyPr>
          <a:lstStyle/>
          <a:p>
            <a:pPr algn="ctr"/>
            <a:r>
              <a:rPr lang="it-IT" i="1" dirty="0" smtClean="0"/>
              <a:t>“Soltanto la conoscenza profonda del problema può portare alla sua risoluzione”</a:t>
            </a:r>
            <a:endParaRPr lang="it-IT" i="1" dirty="0"/>
          </a:p>
        </p:txBody>
      </p:sp>
    </p:spTree>
  </p:cSld>
  <p:clrMapOvr>
    <a:masterClrMapping/>
  </p:clrMapOvr>
  <p:transition spd="med">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p:cNvSpPr>
            <a:spLocks noGrp="1"/>
          </p:cNvSpPr>
          <p:nvPr>
            <p:ph type="title"/>
          </p:nvPr>
        </p:nvSpPr>
        <p:spPr>
          <a:xfrm>
            <a:off x="0" y="260648"/>
            <a:ext cx="9144000" cy="1152128"/>
          </a:xfrm>
        </p:spPr>
        <p:txBody>
          <a:bodyPr>
            <a:normAutofit/>
          </a:bodyPr>
          <a:lstStyle/>
          <a:p>
            <a:pPr algn="ctr"/>
            <a:r>
              <a:rPr lang="it-IT" dirty="0" smtClean="0"/>
              <a:t>Soluzioni pratiche: vivere vegan</a:t>
            </a:r>
            <a:br>
              <a:rPr lang="it-IT" dirty="0" smtClean="0"/>
            </a:br>
            <a:r>
              <a:rPr lang="it-IT" dirty="0" smtClean="0"/>
              <a:t>VIVI SENZA FRUTTARE GLI ALTRI ESSERI </a:t>
            </a:r>
            <a:endParaRPr lang="it-IT"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4722" y="1642597"/>
            <a:ext cx="7199686" cy="411564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ttangolo 1"/>
          <p:cNvSpPr/>
          <p:nvPr/>
        </p:nvSpPr>
        <p:spPr>
          <a:xfrm>
            <a:off x="251520" y="5801781"/>
            <a:ext cx="8892480" cy="830997"/>
          </a:xfrm>
          <a:prstGeom prst="rect">
            <a:avLst/>
          </a:prstGeom>
        </p:spPr>
        <p:txBody>
          <a:bodyPr wrap="square">
            <a:spAutoFit/>
          </a:bodyPr>
          <a:lstStyle/>
          <a:p>
            <a:r>
              <a:rPr lang="it-IT" sz="1200" dirty="0"/>
              <a:t>E' posizione dell'American </a:t>
            </a:r>
            <a:r>
              <a:rPr lang="it-IT" sz="1200" dirty="0" err="1"/>
              <a:t>Dietetic</a:t>
            </a:r>
            <a:r>
              <a:rPr lang="it-IT" sz="1200" dirty="0"/>
              <a:t> </a:t>
            </a:r>
            <a:r>
              <a:rPr lang="it-IT" sz="1200" dirty="0" err="1"/>
              <a:t>Association</a:t>
            </a:r>
            <a:r>
              <a:rPr lang="it-IT" sz="1200" dirty="0"/>
              <a:t> che le diete vegetariane correttamente pianificate, comprese le diete totalmente vegetariane o vegane, sono salutari, adeguate dal punto di vista nutrizionale, e possono conferire benefici per la salute nella prevenzione e nel trattamento di alcune patologie. Le diete vegetariane ben pianificate sono appropriate per individui in tutti gli stadi del ciclo vitale, ivi inclusi gravidanza, allattamento, prima e seconda infanzia e adolescenza, e per gli atleti.</a:t>
            </a:r>
          </a:p>
        </p:txBody>
      </p:sp>
    </p:spTree>
  </p:cSld>
  <p:clrMapOvr>
    <a:masterClrMapping/>
  </p:clrMapOvr>
  <p:transition spd="med">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368053" y="1844824"/>
            <a:ext cx="8407893" cy="4752528"/>
          </a:xfrm>
        </p:spPr>
        <p:txBody>
          <a:bodyPr>
            <a:normAutofit lnSpcReduction="10000"/>
          </a:bodyPr>
          <a:lstStyle/>
          <a:p>
            <a:pPr marL="342900" indent="-342900">
              <a:buAutoNum type="arabicParenR"/>
            </a:pPr>
            <a:r>
              <a:rPr lang="it-IT" sz="1800" b="1" u="sng" dirty="0" smtClean="0">
                <a:solidFill>
                  <a:schemeClr val="tx1"/>
                </a:solidFill>
                <a:effectLst>
                  <a:outerShdw blurRad="38100" dist="38100" dir="2700000" algn="tl">
                    <a:srgbClr val="000000">
                      <a:alpha val="43137"/>
                    </a:srgbClr>
                  </a:outerShdw>
                </a:effectLst>
                <a:latin typeface="Comic Sans MS" pitchFamily="66" charset="0"/>
              </a:rPr>
              <a:t>INFORMATI e impara ad informarti</a:t>
            </a:r>
            <a:r>
              <a:rPr lang="it-IT" sz="1800" dirty="0" smtClean="0">
                <a:solidFill>
                  <a:schemeClr val="tx1"/>
                </a:solidFill>
                <a:latin typeface="Comic Sans MS" pitchFamily="66" charset="0"/>
              </a:rPr>
              <a:t>, la cultura è la base per una società fondata su rispetto ed  ecologia, una cultura capace di mettere in dubbio il principio di crescita indiscriminata e insostenibile a favore di una “decrescita felice”.</a:t>
            </a:r>
          </a:p>
          <a:p>
            <a:pPr marL="342900" indent="-342900">
              <a:buAutoNum type="arabicParenR"/>
            </a:pPr>
            <a:endParaRPr lang="it-IT" sz="1800" dirty="0" smtClean="0">
              <a:solidFill>
                <a:schemeClr val="tx1"/>
              </a:solidFill>
              <a:latin typeface="Comic Sans MS" pitchFamily="66" charset="0"/>
            </a:endParaRPr>
          </a:p>
          <a:p>
            <a:pPr marL="342900" indent="-342900">
              <a:buAutoNum type="arabicParenR"/>
            </a:pPr>
            <a:r>
              <a:rPr lang="it-IT" sz="1800" b="1" u="sng" dirty="0" smtClean="0">
                <a:solidFill>
                  <a:schemeClr val="tx1"/>
                </a:solidFill>
                <a:effectLst>
                  <a:outerShdw blurRad="38100" dist="38100" dir="2700000" algn="tl">
                    <a:srgbClr val="000000">
                      <a:alpha val="43137"/>
                    </a:srgbClr>
                  </a:outerShdw>
                </a:effectLst>
                <a:latin typeface="Comic Sans MS" pitchFamily="66" charset="0"/>
              </a:rPr>
              <a:t>FATTI SEMPRE DOMANDE</a:t>
            </a:r>
            <a:endParaRPr lang="it-IT" sz="1800" dirty="0" smtClean="0">
              <a:solidFill>
                <a:schemeClr val="tx1"/>
              </a:solidFill>
              <a:latin typeface="Comic Sans MS" pitchFamily="66" charset="0"/>
            </a:endParaRPr>
          </a:p>
          <a:p>
            <a:pPr marL="342900" indent="-342900">
              <a:buAutoNum type="arabicParenR"/>
            </a:pPr>
            <a:endParaRPr lang="it-IT" sz="1800" b="1" u="sng" dirty="0" smtClean="0">
              <a:solidFill>
                <a:schemeClr val="tx1"/>
              </a:solidFill>
              <a:effectLst>
                <a:outerShdw blurRad="38100" dist="38100" dir="2700000" algn="tl">
                  <a:srgbClr val="000000">
                    <a:alpha val="43137"/>
                  </a:srgbClr>
                </a:outerShdw>
              </a:effectLst>
              <a:latin typeface="Comic Sans MS" pitchFamily="66" charset="0"/>
            </a:endParaRPr>
          </a:p>
          <a:p>
            <a:pPr marL="342900" indent="-342900">
              <a:buAutoNum type="arabicParenR"/>
            </a:pPr>
            <a:r>
              <a:rPr lang="it-IT" sz="1800" b="1" u="sng" dirty="0" smtClean="0">
                <a:solidFill>
                  <a:schemeClr val="tx1"/>
                </a:solidFill>
                <a:effectLst>
                  <a:outerShdw blurRad="38100" dist="38100" dir="2700000" algn="tl">
                    <a:srgbClr val="000000">
                      <a:alpha val="43137"/>
                    </a:srgbClr>
                  </a:outerShdw>
                </a:effectLst>
                <a:latin typeface="Comic Sans MS" pitchFamily="66" charset="0"/>
              </a:rPr>
              <a:t>CAMBIA</a:t>
            </a:r>
            <a:r>
              <a:rPr lang="it-IT" sz="1800" dirty="0" smtClean="0">
                <a:solidFill>
                  <a:schemeClr val="tx1"/>
                </a:solidFill>
                <a:latin typeface="Comic Sans MS" pitchFamily="66" charset="0"/>
              </a:rPr>
              <a:t> il tuo stile di vita e i tuoi consumi, avviati verso una vita a impatto zero, vegan, dove le tue priorità saranno ridisegnate mettendo davanti il pianeta e i suoi abitanti prima di te </a:t>
            </a:r>
            <a:r>
              <a:rPr lang="it-IT" sz="1800" dirty="0" err="1" smtClean="0">
                <a:solidFill>
                  <a:schemeClr val="tx1"/>
                </a:solidFill>
                <a:latin typeface="Comic Sans MS" pitchFamily="66" charset="0"/>
              </a:rPr>
              <a:t>stess</a:t>
            </a:r>
            <a:r>
              <a:rPr lang="it-IT" sz="1800" dirty="0" smtClean="0">
                <a:solidFill>
                  <a:schemeClr val="tx1"/>
                </a:solidFill>
                <a:latin typeface="Comic Sans MS" pitchFamily="66" charset="0"/>
              </a:rPr>
              <a:t>*.</a:t>
            </a:r>
            <a:endParaRPr lang="it-IT" sz="1800" dirty="0" smtClean="0">
              <a:solidFill>
                <a:schemeClr val="tx1"/>
              </a:solidFill>
              <a:latin typeface="Comic Sans MS" pitchFamily="66" charset="0"/>
            </a:endParaRPr>
          </a:p>
          <a:p>
            <a:pPr marL="342900" indent="-342900">
              <a:buAutoNum type="arabicParenR"/>
            </a:pPr>
            <a:endParaRPr lang="it-IT" sz="1800" dirty="0" smtClean="0">
              <a:solidFill>
                <a:schemeClr val="tx1"/>
              </a:solidFill>
              <a:latin typeface="Comic Sans MS" pitchFamily="66" charset="0"/>
            </a:endParaRPr>
          </a:p>
          <a:p>
            <a:pPr marL="342900" indent="-342900">
              <a:buAutoNum type="arabicParenR"/>
            </a:pPr>
            <a:r>
              <a:rPr lang="it-IT" sz="1800" b="1" u="sng" dirty="0" smtClean="0">
                <a:solidFill>
                  <a:schemeClr val="tx1"/>
                </a:solidFill>
                <a:effectLst>
                  <a:outerShdw blurRad="38100" dist="38100" dir="2700000" algn="tl">
                    <a:srgbClr val="000000">
                      <a:alpha val="43137"/>
                    </a:srgbClr>
                  </a:outerShdw>
                </a:effectLst>
                <a:latin typeface="Comic Sans MS" pitchFamily="66" charset="0"/>
              </a:rPr>
              <a:t>DIFFONDI</a:t>
            </a:r>
            <a:r>
              <a:rPr lang="it-IT" sz="1800" dirty="0" smtClean="0">
                <a:solidFill>
                  <a:schemeClr val="tx1"/>
                </a:solidFill>
                <a:latin typeface="Comic Sans MS" pitchFamily="66" charset="0"/>
              </a:rPr>
              <a:t> ciò che hai appreso e aiuta a migliorare il mondo facendo aprire gli occhi alle persone su ciò che li circonda, ma che ignorano completamente.</a:t>
            </a:r>
          </a:p>
        </p:txBody>
      </p:sp>
      <p:sp>
        <p:nvSpPr>
          <p:cNvPr id="2" name="Titolo 1"/>
          <p:cNvSpPr>
            <a:spLocks noGrp="1"/>
          </p:cNvSpPr>
          <p:nvPr>
            <p:ph type="title"/>
          </p:nvPr>
        </p:nvSpPr>
        <p:spPr>
          <a:xfrm>
            <a:off x="0" y="0"/>
            <a:ext cx="9144000" cy="1143000"/>
          </a:xfrm>
        </p:spPr>
        <p:txBody>
          <a:bodyPr/>
          <a:lstStyle/>
          <a:p>
            <a:pPr algn="ctr"/>
            <a:r>
              <a:rPr lang="it-IT" dirty="0" smtClean="0"/>
              <a:t>Cosa altro possiamo fare</a:t>
            </a:r>
            <a:endParaRPr lang="it-IT" dirty="0"/>
          </a:p>
        </p:txBody>
      </p:sp>
    </p:spTree>
  </p:cSld>
  <p:clrMapOvr>
    <a:masterClrMapping/>
  </p:clrMapOvr>
  <p:transition spd="med">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380999" y="1719070"/>
            <a:ext cx="8407893" cy="4950289"/>
          </a:xfrm>
        </p:spPr>
        <p:txBody>
          <a:bodyPr>
            <a:normAutofit fontScale="62500" lnSpcReduction="20000"/>
          </a:bodyPr>
          <a:lstStyle/>
          <a:p>
            <a:pPr algn="ctr">
              <a:buNone/>
            </a:pPr>
            <a:endParaRPr lang="it-IT" sz="2600" b="1" dirty="0" smtClean="0"/>
          </a:p>
          <a:p>
            <a:pPr>
              <a:buNone/>
            </a:pPr>
            <a:r>
              <a:rPr lang="it-IT" sz="2600" b="1" dirty="0" smtClean="0">
                <a:solidFill>
                  <a:srgbClr val="FF0000"/>
                </a:solidFill>
              </a:rPr>
              <a:t>FAO (</a:t>
            </a:r>
            <a:r>
              <a:rPr lang="it-IT" sz="2600" b="1" dirty="0" err="1" smtClean="0">
                <a:solidFill>
                  <a:srgbClr val="FF0000"/>
                </a:solidFill>
              </a:rPr>
              <a:t>Food</a:t>
            </a:r>
            <a:r>
              <a:rPr lang="it-IT" sz="2600" b="1" dirty="0" smtClean="0">
                <a:solidFill>
                  <a:srgbClr val="FF0000"/>
                </a:solidFill>
              </a:rPr>
              <a:t> and Agricolture </a:t>
            </a:r>
            <a:r>
              <a:rPr lang="it-IT" sz="2600" b="1" dirty="0" err="1" smtClean="0">
                <a:solidFill>
                  <a:srgbClr val="FF0000"/>
                </a:solidFill>
              </a:rPr>
              <a:t>Organization</a:t>
            </a:r>
            <a:r>
              <a:rPr lang="it-IT" sz="2600" b="1" dirty="0" smtClean="0">
                <a:solidFill>
                  <a:srgbClr val="FF0000"/>
                </a:solidFill>
              </a:rPr>
              <a:t>) </a:t>
            </a:r>
            <a:r>
              <a:rPr lang="it-IT" sz="2600" b="1" dirty="0" smtClean="0"/>
              <a:t>– </a:t>
            </a:r>
            <a:r>
              <a:rPr lang="it-IT" sz="2600" b="1" u="sng" dirty="0" smtClean="0">
                <a:solidFill>
                  <a:srgbClr val="FF0000"/>
                </a:solidFill>
              </a:rPr>
              <a:t>www.fao.org</a:t>
            </a:r>
            <a:r>
              <a:rPr lang="it-IT" sz="2600" b="1" dirty="0" smtClean="0">
                <a:solidFill>
                  <a:srgbClr val="FF0000"/>
                </a:solidFill>
              </a:rPr>
              <a:t>  / </a:t>
            </a:r>
            <a:r>
              <a:rPr lang="it-IT" sz="2600" u="sng" dirty="0" err="1" smtClean="0">
                <a:solidFill>
                  <a:srgbClr val="FF0000"/>
                </a:solidFill>
              </a:rPr>
              <a:t>faostat.fao.org</a:t>
            </a:r>
            <a:r>
              <a:rPr lang="it-IT" sz="2600" u="sng" dirty="0" smtClean="0">
                <a:solidFill>
                  <a:srgbClr val="FF0000"/>
                </a:solidFill>
              </a:rPr>
              <a:t> </a:t>
            </a:r>
            <a:r>
              <a:rPr lang="it-IT" sz="2600" b="1" dirty="0" smtClean="0"/>
              <a:t>– </a:t>
            </a:r>
            <a:r>
              <a:rPr lang="it-IT" sz="2600" dirty="0" smtClean="0">
                <a:solidFill>
                  <a:schemeClr val="tx1"/>
                </a:solidFill>
              </a:rPr>
              <a:t>è un'agenzia specializzata delle Nazioni Unite con il mandato di aiutare ad accrescere i livelli di nutrizione, aumentare la produttività agricola, migliorare la vita delle popolazioni rurali e contribuire alla crescita economica mondiale</a:t>
            </a:r>
          </a:p>
          <a:p>
            <a:pPr>
              <a:buNone/>
            </a:pPr>
            <a:r>
              <a:rPr lang="it-IT" sz="2600" b="1" dirty="0" err="1" smtClean="0">
                <a:solidFill>
                  <a:srgbClr val="FF0000"/>
                </a:solidFill>
              </a:rPr>
              <a:t>Unimondo</a:t>
            </a:r>
            <a:r>
              <a:rPr lang="it-IT" sz="2600" b="1" dirty="0" smtClean="0">
                <a:solidFill>
                  <a:srgbClr val="FF0000"/>
                </a:solidFill>
              </a:rPr>
              <a:t> </a:t>
            </a:r>
            <a:r>
              <a:rPr lang="it-IT" sz="2600" b="1" dirty="0" smtClean="0"/>
              <a:t>–</a:t>
            </a:r>
            <a:r>
              <a:rPr lang="it-IT" sz="2600" b="1" dirty="0" smtClean="0">
                <a:solidFill>
                  <a:srgbClr val="FF0000"/>
                </a:solidFill>
              </a:rPr>
              <a:t> </a:t>
            </a:r>
            <a:r>
              <a:rPr lang="it-IT" sz="2600" b="1" u="sng" dirty="0" smtClean="0">
                <a:solidFill>
                  <a:srgbClr val="FF0000"/>
                </a:solidFill>
              </a:rPr>
              <a:t>www.unimondo.org</a:t>
            </a:r>
            <a:r>
              <a:rPr lang="it-IT" sz="2600" b="1" dirty="0" smtClean="0">
                <a:solidFill>
                  <a:srgbClr val="FF0000"/>
                </a:solidFill>
              </a:rPr>
              <a:t> </a:t>
            </a:r>
            <a:r>
              <a:rPr lang="it-IT" sz="2600" b="1" dirty="0" smtClean="0"/>
              <a:t>– </a:t>
            </a:r>
            <a:r>
              <a:rPr lang="it-IT" sz="2600" dirty="0" smtClean="0">
                <a:solidFill>
                  <a:schemeClr val="tx1"/>
                </a:solidFill>
              </a:rPr>
              <a:t>è una testata giornalistica online che offre un'informazione qualificata sui temi della pace, dello sviluppo umano sostenibile, dei diritti umani e dell'ambiente</a:t>
            </a:r>
          </a:p>
          <a:p>
            <a:pPr>
              <a:buNone/>
            </a:pPr>
            <a:r>
              <a:rPr lang="it-IT" sz="2600" b="1" dirty="0" smtClean="0">
                <a:solidFill>
                  <a:srgbClr val="FF0000"/>
                </a:solidFill>
              </a:rPr>
              <a:t>Commissione Europea </a:t>
            </a:r>
            <a:r>
              <a:rPr lang="it-IT" sz="2600" b="1" dirty="0" smtClean="0"/>
              <a:t>–</a:t>
            </a:r>
            <a:r>
              <a:rPr lang="it-IT" sz="2600" b="1" dirty="0" smtClean="0">
                <a:solidFill>
                  <a:srgbClr val="FF0000"/>
                </a:solidFill>
              </a:rPr>
              <a:t> </a:t>
            </a:r>
            <a:r>
              <a:rPr lang="it-IT" sz="2600" b="1" u="sng" dirty="0" err="1" smtClean="0">
                <a:solidFill>
                  <a:srgbClr val="FF0000"/>
                </a:solidFill>
              </a:rPr>
              <a:t>ec.europa.eu</a:t>
            </a:r>
            <a:r>
              <a:rPr lang="it-IT" sz="2600" b="1" dirty="0" smtClean="0">
                <a:solidFill>
                  <a:srgbClr val="FF0000"/>
                </a:solidFill>
              </a:rPr>
              <a:t> </a:t>
            </a:r>
            <a:r>
              <a:rPr lang="it-IT" sz="2600" b="1" dirty="0" smtClean="0"/>
              <a:t>–</a:t>
            </a:r>
            <a:r>
              <a:rPr lang="it-IT" sz="2600" dirty="0" smtClean="0">
                <a:solidFill>
                  <a:srgbClr val="FF0000"/>
                </a:solidFill>
              </a:rPr>
              <a:t> </a:t>
            </a:r>
            <a:r>
              <a:rPr lang="it-IT" sz="2600" dirty="0" smtClean="0">
                <a:solidFill>
                  <a:schemeClr val="tx1"/>
                </a:solidFill>
              </a:rPr>
              <a:t>raccolta dati inerenti l’Eurozona per paragonare i risultati ai  dati USA sui consumi e i territori oltre che i loro utilizzi</a:t>
            </a:r>
          </a:p>
          <a:p>
            <a:pPr>
              <a:buNone/>
            </a:pPr>
            <a:r>
              <a:rPr lang="it-IT" sz="2600" b="1" dirty="0" err="1" smtClean="0">
                <a:solidFill>
                  <a:srgbClr val="FF0000"/>
                </a:solidFill>
              </a:rPr>
              <a:t>Environmental</a:t>
            </a:r>
            <a:r>
              <a:rPr lang="it-IT" sz="2600" b="1" dirty="0" smtClean="0">
                <a:solidFill>
                  <a:srgbClr val="FF0000"/>
                </a:solidFill>
              </a:rPr>
              <a:t> </a:t>
            </a:r>
            <a:r>
              <a:rPr lang="it-IT" sz="2600" b="1" dirty="0" err="1" smtClean="0">
                <a:solidFill>
                  <a:srgbClr val="FF0000"/>
                </a:solidFill>
              </a:rPr>
              <a:t>Protection</a:t>
            </a:r>
            <a:r>
              <a:rPr lang="it-IT" sz="2600" b="1" dirty="0" smtClean="0">
                <a:solidFill>
                  <a:srgbClr val="FF0000"/>
                </a:solidFill>
              </a:rPr>
              <a:t> </a:t>
            </a:r>
            <a:r>
              <a:rPr lang="it-IT" sz="2600" b="1" dirty="0" err="1" smtClean="0">
                <a:solidFill>
                  <a:srgbClr val="FF0000"/>
                </a:solidFill>
              </a:rPr>
              <a:t>Agency</a:t>
            </a:r>
            <a:r>
              <a:rPr lang="it-IT" sz="2600" b="1" dirty="0" smtClean="0">
                <a:solidFill>
                  <a:srgbClr val="FF0000"/>
                </a:solidFill>
              </a:rPr>
              <a:t> </a:t>
            </a:r>
            <a:r>
              <a:rPr lang="it-IT" sz="2600" b="1" dirty="0" smtClean="0"/>
              <a:t>–</a:t>
            </a:r>
            <a:r>
              <a:rPr lang="it-IT" sz="2600" b="1" dirty="0" smtClean="0">
                <a:solidFill>
                  <a:srgbClr val="FF0000"/>
                </a:solidFill>
              </a:rPr>
              <a:t> </a:t>
            </a:r>
            <a:r>
              <a:rPr lang="it-IT" sz="2600" b="1" u="sng" dirty="0" smtClean="0">
                <a:solidFill>
                  <a:srgbClr val="FF0000"/>
                </a:solidFill>
              </a:rPr>
              <a:t>www.epa.gov</a:t>
            </a:r>
            <a:r>
              <a:rPr lang="it-IT" sz="2600" b="1" dirty="0" smtClean="0">
                <a:solidFill>
                  <a:srgbClr val="FF0000"/>
                </a:solidFill>
              </a:rPr>
              <a:t> </a:t>
            </a:r>
            <a:r>
              <a:rPr lang="it-IT" sz="2600" b="1" dirty="0" smtClean="0"/>
              <a:t>– </a:t>
            </a:r>
            <a:r>
              <a:rPr lang="it-IT" sz="2600" dirty="0" smtClean="0">
                <a:solidFill>
                  <a:schemeClr val="tx1"/>
                </a:solidFill>
              </a:rPr>
              <a:t>è il principale ente di protezione ambientale degli Stati Uniti. Tra i suoi scopi rientra anche la protezione della salute umana</a:t>
            </a:r>
          </a:p>
          <a:p>
            <a:pPr>
              <a:buNone/>
            </a:pPr>
            <a:r>
              <a:rPr lang="en-US" sz="2600" b="1" dirty="0" smtClean="0">
                <a:solidFill>
                  <a:srgbClr val="FF0000"/>
                </a:solidFill>
              </a:rPr>
              <a:t>U.S. Agency for International Development </a:t>
            </a:r>
            <a:r>
              <a:rPr lang="it-IT" sz="2600" b="1" dirty="0" smtClean="0"/>
              <a:t>–</a:t>
            </a:r>
            <a:r>
              <a:rPr lang="it-IT" sz="2600" b="1" dirty="0" smtClean="0">
                <a:solidFill>
                  <a:srgbClr val="FF0000"/>
                </a:solidFill>
              </a:rPr>
              <a:t> </a:t>
            </a:r>
            <a:r>
              <a:rPr lang="it-IT" sz="2600" b="1" u="sng" dirty="0" smtClean="0">
                <a:solidFill>
                  <a:srgbClr val="FF0000"/>
                </a:solidFill>
              </a:rPr>
              <a:t>www.usaid.gov</a:t>
            </a:r>
            <a:r>
              <a:rPr lang="it-IT" sz="2600" b="1" dirty="0" smtClean="0">
                <a:solidFill>
                  <a:srgbClr val="FF0000"/>
                </a:solidFill>
              </a:rPr>
              <a:t> </a:t>
            </a:r>
            <a:r>
              <a:rPr lang="it-IT" sz="2600" b="1" dirty="0" smtClean="0"/>
              <a:t>–</a:t>
            </a:r>
            <a:r>
              <a:rPr lang="it-IT" sz="2600" dirty="0" smtClean="0">
                <a:solidFill>
                  <a:srgbClr val="FF0000"/>
                </a:solidFill>
              </a:rPr>
              <a:t> </a:t>
            </a:r>
            <a:r>
              <a:rPr lang="it-IT" sz="2600" dirty="0" smtClean="0">
                <a:solidFill>
                  <a:schemeClr val="tx1"/>
                </a:solidFill>
              </a:rPr>
              <a:t>Agenzia governativa Statunitense che si occupa di aiuti esteri a paesi sottosviluppati controllandone il progresso e rendendo l’informazione fruibile </a:t>
            </a:r>
          </a:p>
          <a:p>
            <a:pPr>
              <a:buNone/>
            </a:pPr>
            <a:r>
              <a:rPr lang="it-IT" sz="2600" b="1" dirty="0" smtClean="0">
                <a:solidFill>
                  <a:srgbClr val="FF0000"/>
                </a:solidFill>
              </a:rPr>
              <a:t>NEIC (</a:t>
            </a:r>
            <a:r>
              <a:rPr lang="it-IT" sz="2600" b="1" dirty="0" err="1" smtClean="0">
                <a:solidFill>
                  <a:srgbClr val="FF0000"/>
                </a:solidFill>
              </a:rPr>
              <a:t>Nutrition</a:t>
            </a:r>
            <a:r>
              <a:rPr lang="it-IT" sz="2600" b="1" dirty="0" smtClean="0">
                <a:solidFill>
                  <a:srgbClr val="FF0000"/>
                </a:solidFill>
              </a:rPr>
              <a:t> </a:t>
            </a:r>
            <a:r>
              <a:rPr lang="it-IT" sz="2600" b="1" dirty="0" err="1" smtClean="0">
                <a:solidFill>
                  <a:srgbClr val="FF0000"/>
                </a:solidFill>
              </a:rPr>
              <a:t>Ecology</a:t>
            </a:r>
            <a:r>
              <a:rPr lang="it-IT" sz="2600" b="1" dirty="0" smtClean="0">
                <a:solidFill>
                  <a:srgbClr val="FF0000"/>
                </a:solidFill>
              </a:rPr>
              <a:t> International Center) </a:t>
            </a:r>
            <a:r>
              <a:rPr lang="it-IT" sz="2600" b="1" dirty="0" smtClean="0"/>
              <a:t>–</a:t>
            </a:r>
            <a:r>
              <a:rPr lang="it-IT" sz="2600" b="1" dirty="0" smtClean="0">
                <a:solidFill>
                  <a:srgbClr val="FF0000"/>
                </a:solidFill>
              </a:rPr>
              <a:t> </a:t>
            </a:r>
            <a:r>
              <a:rPr lang="it-IT" sz="2600" b="1" u="sng" dirty="0" smtClean="0">
                <a:solidFill>
                  <a:srgbClr val="FF0000"/>
                </a:solidFill>
              </a:rPr>
              <a:t>www.nutritionecology.org</a:t>
            </a:r>
            <a:r>
              <a:rPr lang="it-IT" sz="2600" b="1" dirty="0" smtClean="0">
                <a:solidFill>
                  <a:srgbClr val="FF0000"/>
                </a:solidFill>
              </a:rPr>
              <a:t> </a:t>
            </a:r>
            <a:r>
              <a:rPr lang="it-IT" sz="2600" b="1" dirty="0" smtClean="0"/>
              <a:t>–  </a:t>
            </a:r>
            <a:r>
              <a:rPr lang="it-IT" sz="2600" dirty="0" smtClean="0">
                <a:solidFill>
                  <a:schemeClr val="tx1"/>
                </a:solidFill>
              </a:rPr>
              <a:t>Centro Internazionale di Ecologia della Nutrizione</a:t>
            </a:r>
          </a:p>
          <a:p>
            <a:pPr>
              <a:buNone/>
            </a:pPr>
            <a:endParaRPr lang="it-IT" dirty="0"/>
          </a:p>
        </p:txBody>
      </p:sp>
      <p:sp>
        <p:nvSpPr>
          <p:cNvPr id="2" name="Titolo 1"/>
          <p:cNvSpPr>
            <a:spLocks noGrp="1"/>
          </p:cNvSpPr>
          <p:nvPr>
            <p:ph type="title"/>
          </p:nvPr>
        </p:nvSpPr>
        <p:spPr>
          <a:xfrm>
            <a:off x="251520" y="188640"/>
            <a:ext cx="8892480" cy="1143000"/>
          </a:xfrm>
        </p:spPr>
        <p:txBody>
          <a:bodyPr>
            <a:normAutofit/>
          </a:bodyPr>
          <a:lstStyle/>
          <a:p>
            <a:pPr algn="ctr"/>
            <a:r>
              <a:rPr lang="it-IT" dirty="0" smtClean="0"/>
              <a:t>DOVE POTETE REPERIRE LE Fonti utilizzate per questa conferenza</a:t>
            </a:r>
            <a:endParaRPr lang="it-IT" dirty="0"/>
          </a:p>
        </p:txBody>
      </p:sp>
    </p:spTree>
  </p:cSld>
  <p:clrMapOvr>
    <a:masterClrMapping/>
  </p:clrMapOvr>
  <p:transition spd="med">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world.png"/>
          <p:cNvPicPr>
            <a:picLocks noChangeAspect="1"/>
          </p:cNvPicPr>
          <p:nvPr/>
        </p:nvPicPr>
        <p:blipFill>
          <a:blip r:embed="rId2" cstate="print"/>
          <a:stretch>
            <a:fillRect/>
          </a:stretch>
        </p:blipFill>
        <p:spPr>
          <a:xfrm>
            <a:off x="0" y="106787"/>
            <a:ext cx="9180512" cy="4120321"/>
          </a:xfrm>
          <a:prstGeom prst="rect">
            <a:avLst/>
          </a:prstGeom>
          <a:ln>
            <a:noFill/>
          </a:ln>
          <a:effectLst>
            <a:softEdge rad="112500"/>
          </a:effectLst>
        </p:spPr>
      </p:pic>
      <p:sp>
        <p:nvSpPr>
          <p:cNvPr id="5" name="CasellaDiTesto 4"/>
          <p:cNvSpPr txBox="1"/>
          <p:nvPr/>
        </p:nvSpPr>
        <p:spPr>
          <a:xfrm>
            <a:off x="323528" y="4293096"/>
            <a:ext cx="8712968" cy="2185214"/>
          </a:xfrm>
          <a:prstGeom prst="rect">
            <a:avLst/>
          </a:prstGeom>
          <a:noFill/>
        </p:spPr>
        <p:txBody>
          <a:bodyPr wrap="square" rtlCol="0">
            <a:spAutoFit/>
          </a:bodyPr>
          <a:lstStyle/>
          <a:p>
            <a:pPr algn="ctr"/>
            <a:r>
              <a:rPr lang="it-IT" sz="2800" b="1" u="sng" dirty="0" smtClean="0">
                <a:solidFill>
                  <a:schemeClr val="tx1">
                    <a:lumMod val="50000"/>
                  </a:schemeClr>
                </a:solidFill>
              </a:rPr>
              <a:t>GRAZIE A TUTTI PER L’ASCOLTO!</a:t>
            </a:r>
            <a:r>
              <a:rPr lang="it-IT" sz="2800" dirty="0" smtClean="0">
                <a:solidFill>
                  <a:schemeClr val="tx1">
                    <a:lumMod val="50000"/>
                  </a:schemeClr>
                </a:solidFill>
              </a:rPr>
              <a:t/>
            </a:r>
            <a:br>
              <a:rPr lang="it-IT" sz="2800" dirty="0" smtClean="0">
                <a:solidFill>
                  <a:schemeClr val="tx1">
                    <a:lumMod val="50000"/>
                  </a:schemeClr>
                </a:solidFill>
              </a:rPr>
            </a:br>
            <a:endParaRPr lang="it-IT" sz="2800" dirty="0" smtClean="0">
              <a:solidFill>
                <a:schemeClr val="tx1">
                  <a:lumMod val="50000"/>
                </a:schemeClr>
              </a:solidFill>
            </a:endParaRPr>
          </a:p>
          <a:p>
            <a:pPr algn="ctr"/>
            <a:r>
              <a:rPr lang="it-IT" sz="2000" dirty="0" smtClean="0">
                <a:solidFill>
                  <a:schemeClr val="tx1">
                    <a:lumMod val="50000"/>
                  </a:schemeClr>
                </a:solidFill>
              </a:rPr>
              <a:t>INFO E CONTATTI:  </a:t>
            </a:r>
            <a:r>
              <a:rPr lang="it-IT" sz="2000" dirty="0" smtClean="0">
                <a:solidFill>
                  <a:schemeClr val="tx1">
                    <a:lumMod val="50000"/>
                  </a:schemeClr>
                </a:solidFill>
                <a:hlinkClick r:id="rId3"/>
              </a:rPr>
              <a:t>stefanovolta@hotmail.it</a:t>
            </a:r>
            <a:endParaRPr lang="it-IT" sz="2000" dirty="0" smtClean="0">
              <a:solidFill>
                <a:schemeClr val="tx1">
                  <a:lumMod val="50000"/>
                </a:schemeClr>
              </a:solidFill>
            </a:endParaRPr>
          </a:p>
          <a:p>
            <a:pPr algn="ctr"/>
            <a:endParaRPr lang="it-IT" sz="2000" dirty="0" smtClean="0">
              <a:solidFill>
                <a:schemeClr val="tx1">
                  <a:lumMod val="50000"/>
                </a:schemeClr>
              </a:solidFill>
            </a:endParaRPr>
          </a:p>
          <a:p>
            <a:pPr algn="ctr"/>
            <a:r>
              <a:rPr lang="it-IT" sz="2000" dirty="0" smtClean="0">
                <a:solidFill>
                  <a:schemeClr val="tx1">
                    <a:lumMod val="50000"/>
                  </a:schemeClr>
                </a:solidFill>
              </a:rPr>
              <a:t>Download pdf  “ANIMALI_SALUTE_AMBIENTE”: </a:t>
            </a:r>
            <a:r>
              <a:rPr lang="it-IT" sz="2000" dirty="0" smtClean="0">
                <a:hlinkClick r:id="rId4"/>
              </a:rPr>
              <a:t>http://progettoscuolevegan.weebly.com/una-scelta-di-vita.html</a:t>
            </a:r>
            <a:endParaRPr lang="it-IT" sz="2000" dirty="0" smtClean="0">
              <a:solidFill>
                <a:schemeClr val="tx1">
                  <a:lumMod val="50000"/>
                </a:schemeClr>
              </a:solidFill>
            </a:endParaRPr>
          </a:p>
        </p:txBody>
      </p:sp>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539552" y="1700981"/>
            <a:ext cx="7920880" cy="4873752"/>
          </a:xfrm>
        </p:spPr>
        <p:txBody>
          <a:bodyPr/>
          <a:lstStyle/>
          <a:p>
            <a:pPr>
              <a:buNone/>
            </a:pPr>
            <a:r>
              <a:rPr lang="it-IT" sz="1800" dirty="0" smtClean="0"/>
              <a:t>“</a:t>
            </a:r>
            <a:r>
              <a:rPr lang="it-IT" dirty="0" smtClean="0">
                <a:solidFill>
                  <a:srgbClr val="0070C0"/>
                </a:solidFill>
                <a:hlinkClick r:id="rId2" action="ppaction://hlinkfile"/>
              </a:rPr>
              <a:t>Consumismo</a:t>
            </a:r>
            <a:r>
              <a:rPr lang="it-IT" sz="1800" dirty="0" smtClean="0"/>
              <a:t>: </a:t>
            </a:r>
            <a:r>
              <a:rPr lang="it-IT" sz="1800" dirty="0" smtClean="0">
                <a:solidFill>
                  <a:schemeClr val="tx1"/>
                </a:solidFill>
              </a:rPr>
              <a:t>fenomeno economico-sociale, tipico dei paesi a reddito elevato (ma presente anche nei paesi in via di sviluppo), consistente nell’aumento dei consumi per soddisfare i </a:t>
            </a:r>
            <a:r>
              <a:rPr lang="it-IT" sz="1800" b="1" dirty="0" smtClean="0">
                <a:solidFill>
                  <a:srgbClr val="FF0000"/>
                </a:solidFill>
              </a:rPr>
              <a:t>bisogni indotti</a:t>
            </a:r>
            <a:r>
              <a:rPr lang="it-IT" sz="1800" dirty="0" smtClean="0"/>
              <a:t> </a:t>
            </a:r>
            <a:r>
              <a:rPr lang="it-IT" sz="1800" dirty="0" smtClean="0">
                <a:solidFill>
                  <a:schemeClr val="tx1"/>
                </a:solidFill>
              </a:rPr>
              <a:t>dalla pressione della pubblicità e da fenomeni d’imitazione sociale diffusi tra ampi strati della popolazione.”  </a:t>
            </a:r>
          </a:p>
          <a:p>
            <a:pPr>
              <a:buNone/>
            </a:pPr>
            <a:r>
              <a:rPr lang="it-IT" sz="1600" i="1" dirty="0" smtClean="0">
                <a:solidFill>
                  <a:schemeClr val="tx1"/>
                </a:solidFill>
              </a:rPr>
              <a:t>Fonte: Dizionario Treccani</a:t>
            </a:r>
            <a:endParaRPr lang="it-IT" sz="1600" i="1" dirty="0">
              <a:solidFill>
                <a:schemeClr val="tx1"/>
              </a:solidFill>
            </a:endParaRPr>
          </a:p>
        </p:txBody>
      </p:sp>
      <p:sp>
        <p:nvSpPr>
          <p:cNvPr id="2" name="Titolo 1"/>
          <p:cNvSpPr>
            <a:spLocks noGrp="1"/>
          </p:cNvSpPr>
          <p:nvPr>
            <p:ph type="title"/>
          </p:nvPr>
        </p:nvSpPr>
        <p:spPr>
          <a:xfrm>
            <a:off x="0" y="0"/>
            <a:ext cx="9144000" cy="1484784"/>
          </a:xfrm>
        </p:spPr>
        <p:txBody>
          <a:bodyPr/>
          <a:lstStyle/>
          <a:p>
            <a:pPr algn="ctr"/>
            <a:r>
              <a:rPr lang="it-IT" dirty="0" smtClean="0"/>
              <a:t>Un sistema consumista</a:t>
            </a:r>
            <a:endParaRPr lang="it-IT" dirty="0"/>
          </a:p>
        </p:txBody>
      </p:sp>
      <p:pic>
        <p:nvPicPr>
          <p:cNvPr id="5" name="Immagin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1094" y="3651730"/>
            <a:ext cx="3670427" cy="2749278"/>
          </a:xfrm>
          <a:prstGeom prst="rect">
            <a:avLst/>
          </a:prstGeom>
          <a:ln>
            <a:noFill/>
          </a:ln>
          <a:effectLst>
            <a:outerShdw blurRad="292100" dist="139700" dir="2700000" algn="tl" rotWithShape="0">
              <a:srgbClr val="333333">
                <a:alpha val="65000"/>
              </a:srgbClr>
            </a:outerShdw>
          </a:effectLst>
        </p:spPr>
      </p:pic>
      <p:pic>
        <p:nvPicPr>
          <p:cNvPr id="6" name="Picture 3" descr="http://3.bp.blogspot.com/-XguKIYQWSuk/UF7-vTUeoxI/AAAAAAAAFPo/h_rXpmdxmEo/s1600/120922+consumismo.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8917" t="8905" r="14603" b="7701"/>
          <a:stretch/>
        </p:blipFill>
        <p:spPr bwMode="auto">
          <a:xfrm>
            <a:off x="4583825" y="3651730"/>
            <a:ext cx="4016113" cy="274927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txBox="1">
            <a:spLocks/>
          </p:cNvSpPr>
          <p:nvPr/>
        </p:nvSpPr>
        <p:spPr>
          <a:xfrm>
            <a:off x="411648" y="404664"/>
            <a:ext cx="7920880" cy="4873752"/>
          </a:xfrm>
          <a:prstGeom prst="rect">
            <a:avLst/>
          </a:prstGeom>
        </p:spPr>
        <p:txBody>
          <a:bodyPr/>
          <a:lst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a:buNone/>
            </a:pPr>
            <a:r>
              <a:rPr lang="it-IT" sz="2400" i="1" dirty="0" smtClean="0">
                <a:solidFill>
                  <a:schemeClr val="tx1"/>
                </a:solidFill>
              </a:rPr>
              <a:t>Come si alimenta un sistema super-consumista? </a:t>
            </a:r>
          </a:p>
          <a:p>
            <a:pPr>
              <a:buNone/>
            </a:pPr>
            <a:endParaRPr lang="it-IT" sz="2400" i="1" dirty="0" smtClean="0">
              <a:solidFill>
                <a:schemeClr val="tx1"/>
              </a:solidFill>
            </a:endParaRPr>
          </a:p>
          <a:p>
            <a:pPr>
              <a:buNone/>
            </a:pPr>
            <a:r>
              <a:rPr lang="it-IT" sz="2400" i="1" dirty="0" smtClean="0">
                <a:solidFill>
                  <a:schemeClr val="tx1"/>
                </a:solidFill>
              </a:rPr>
              <a:t>Cittadini dimezzati</a:t>
            </a:r>
          </a:p>
          <a:p>
            <a:pPr>
              <a:buNone/>
            </a:pPr>
            <a:r>
              <a:rPr lang="it-IT" sz="2400" i="1" dirty="0" smtClean="0">
                <a:solidFill>
                  <a:schemeClr val="tx1"/>
                </a:solidFill>
              </a:rPr>
              <a:t>Disinformazione</a:t>
            </a:r>
            <a:endParaRPr lang="it-IT" sz="2400" i="1" dirty="0">
              <a:solidFill>
                <a:schemeClr val="tx1"/>
              </a:solidFill>
            </a:endParaRPr>
          </a:p>
          <a:p>
            <a:pPr>
              <a:buNone/>
            </a:pPr>
            <a:r>
              <a:rPr lang="it-IT" sz="2400" i="1" dirty="0" smtClean="0">
                <a:solidFill>
                  <a:schemeClr val="tx1"/>
                </a:solidFill>
              </a:rPr>
              <a:t>Obsolescenza percepita </a:t>
            </a:r>
          </a:p>
          <a:p>
            <a:pPr>
              <a:buNone/>
            </a:pPr>
            <a:r>
              <a:rPr lang="it-IT" sz="2400" i="1" dirty="0" smtClean="0">
                <a:solidFill>
                  <a:schemeClr val="tx1"/>
                </a:solidFill>
              </a:rPr>
              <a:t>Obsolescenza </a:t>
            </a:r>
            <a:r>
              <a:rPr lang="it-IT" sz="2400" i="1" dirty="0">
                <a:solidFill>
                  <a:schemeClr val="tx1"/>
                </a:solidFill>
              </a:rPr>
              <a:t>programmata</a:t>
            </a:r>
          </a:p>
        </p:txBody>
      </p:sp>
      <p:pic>
        <p:nvPicPr>
          <p:cNvPr id="4" name="Picture 4" descr="http://www.eteignezvotreordinateur.com/wp-content/uploads/2011/02/Sans-titre-12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4370" y="3975176"/>
            <a:ext cx="4444342" cy="1977680"/>
          </a:xfrm>
          <a:prstGeom prst="rect">
            <a:avLst/>
          </a:prstGeom>
          <a:noFill/>
          <a:extLst>
            <a:ext uri="{909E8E84-426E-40DD-AFC4-6F175D3DCCD1}">
              <a14:hiddenFill xmlns:a14="http://schemas.microsoft.com/office/drawing/2010/main">
                <a:solidFill>
                  <a:srgbClr val="FFFFFF"/>
                </a:solidFill>
              </a14:hiddenFill>
            </a:ext>
          </a:extLst>
        </p:spPr>
      </p:pic>
      <p:pic>
        <p:nvPicPr>
          <p:cNvPr id="6" name="Immagine 5"/>
          <p:cNvPicPr>
            <a:picLocks noChangeAspect="1"/>
          </p:cNvPicPr>
          <p:nvPr/>
        </p:nvPicPr>
        <p:blipFill rotWithShape="1">
          <a:blip r:embed="rId3">
            <a:extLst>
              <a:ext uri="{28A0092B-C50C-407E-A947-70E740481C1C}">
                <a14:useLocalDpi xmlns:a14="http://schemas.microsoft.com/office/drawing/2010/main" val="0"/>
              </a:ext>
            </a:extLst>
          </a:blip>
          <a:srcRect t="17982" b="23318"/>
          <a:stretch/>
        </p:blipFill>
        <p:spPr>
          <a:xfrm>
            <a:off x="251520" y="3975176"/>
            <a:ext cx="3904544" cy="1977680"/>
          </a:xfrm>
          <a:prstGeom prst="rect">
            <a:avLst/>
          </a:prstGeom>
        </p:spPr>
      </p:pic>
    </p:spTree>
    <p:extLst>
      <p:ext uri="{BB962C8B-B14F-4D97-AF65-F5344CB8AC3E}">
        <p14:creationId xmlns:p14="http://schemas.microsoft.com/office/powerpoint/2010/main" val="287223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0"/>
            <a:ext cx="9144000" cy="1556792"/>
          </a:xfrm>
        </p:spPr>
        <p:txBody>
          <a:bodyPr>
            <a:normAutofit/>
          </a:bodyPr>
          <a:lstStyle/>
          <a:p>
            <a:pPr algn="ctr"/>
            <a:r>
              <a:rPr lang="it-IT" dirty="0" smtClean="0"/>
              <a:t>Consumismo come</a:t>
            </a:r>
            <a:br>
              <a:rPr lang="it-IT" dirty="0" smtClean="0"/>
            </a:br>
            <a:r>
              <a:rPr lang="it-IT" dirty="0" smtClean="0"/>
              <a:t> stile di vita egoistico</a:t>
            </a:r>
            <a:endParaRPr lang="it-IT" dirty="0"/>
          </a:p>
        </p:txBody>
      </p:sp>
      <p:sp>
        <p:nvSpPr>
          <p:cNvPr id="3" name="Rettangolo 2"/>
          <p:cNvSpPr/>
          <p:nvPr/>
        </p:nvSpPr>
        <p:spPr>
          <a:xfrm>
            <a:off x="209429" y="5445224"/>
            <a:ext cx="8784976" cy="923330"/>
          </a:xfrm>
          <a:prstGeom prst="rect">
            <a:avLst/>
          </a:prstGeom>
        </p:spPr>
        <p:txBody>
          <a:bodyPr wrap="square">
            <a:spAutoFit/>
          </a:bodyPr>
          <a:lstStyle/>
          <a:p>
            <a:pPr algn="ctr"/>
            <a:r>
              <a:rPr lang="it-IT" i="1" dirty="0" smtClean="0"/>
              <a:t>“</a:t>
            </a:r>
            <a:r>
              <a:rPr lang="it-IT" i="1" dirty="0"/>
              <a:t>Un oggetto, anche se non ottenuto con il furto, è tuttavia come rubato </a:t>
            </a:r>
            <a:r>
              <a:rPr lang="it-IT" i="1" dirty="0" smtClean="0"/>
              <a:t>se</a:t>
            </a:r>
          </a:p>
          <a:p>
            <a:pPr algn="ctr"/>
            <a:r>
              <a:rPr lang="it-IT" i="1" dirty="0" smtClean="0"/>
              <a:t> </a:t>
            </a:r>
            <a:r>
              <a:rPr lang="it-IT" i="1" dirty="0"/>
              <a:t>non se ne ha bisogno</a:t>
            </a:r>
            <a:r>
              <a:rPr lang="it-IT" dirty="0"/>
              <a:t>”. </a:t>
            </a:r>
            <a:r>
              <a:rPr lang="it-IT" dirty="0" smtClean="0"/>
              <a:t>       </a:t>
            </a:r>
          </a:p>
          <a:p>
            <a:r>
              <a:rPr lang="it-IT" sz="1600" dirty="0" smtClean="0"/>
              <a:t>                                                                                                                     Mahatma </a:t>
            </a:r>
            <a:r>
              <a:rPr lang="it-IT" sz="1600" dirty="0"/>
              <a:t>Gandhi </a:t>
            </a:r>
          </a:p>
        </p:txBody>
      </p:sp>
      <p:graphicFrame>
        <p:nvGraphicFramePr>
          <p:cNvPr id="12" name="Segnaposto contenuto 11"/>
          <p:cNvGraphicFramePr>
            <a:graphicFrameLocks noGrp="1"/>
          </p:cNvGraphicFramePr>
          <p:nvPr>
            <p:ph idx="1"/>
            <p:extLst>
              <p:ext uri="{D42A27DB-BD31-4B8C-83A1-F6EECF244321}">
                <p14:modId xmlns:p14="http://schemas.microsoft.com/office/powerpoint/2010/main" val="1234532074"/>
              </p:ext>
            </p:extLst>
          </p:nvPr>
        </p:nvGraphicFramePr>
        <p:xfrm>
          <a:off x="1043608" y="1844824"/>
          <a:ext cx="7719392" cy="34172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CasellaDiTesto 12"/>
          <p:cNvSpPr txBox="1"/>
          <p:nvPr/>
        </p:nvSpPr>
        <p:spPr>
          <a:xfrm>
            <a:off x="209429" y="1700808"/>
            <a:ext cx="4032447" cy="1600438"/>
          </a:xfrm>
          <a:prstGeom prst="rect">
            <a:avLst/>
          </a:prstGeom>
          <a:noFill/>
        </p:spPr>
        <p:txBody>
          <a:bodyPr wrap="square" rtlCol="0">
            <a:spAutoFit/>
          </a:bodyPr>
          <a:lstStyle/>
          <a:p>
            <a:r>
              <a:rPr lang="it-IT" sz="1400" dirty="0" smtClean="0"/>
              <a:t>Le mie esigenze, i miei desideri, le mie aspettative, </a:t>
            </a:r>
          </a:p>
          <a:p>
            <a:r>
              <a:rPr lang="it-IT" sz="1400" dirty="0" smtClean="0"/>
              <a:t>La mia tranquillità, </a:t>
            </a:r>
          </a:p>
          <a:p>
            <a:r>
              <a:rPr lang="it-IT" sz="1400" dirty="0" smtClean="0"/>
              <a:t>il mio gusto, </a:t>
            </a:r>
          </a:p>
          <a:p>
            <a:r>
              <a:rPr lang="it-IT" sz="1400" dirty="0" smtClean="0"/>
              <a:t>il mio benessere, </a:t>
            </a:r>
          </a:p>
          <a:p>
            <a:r>
              <a:rPr lang="it-IT" sz="1400" dirty="0" smtClean="0"/>
              <a:t>il mio piacere</a:t>
            </a:r>
          </a:p>
          <a:p>
            <a:r>
              <a:rPr lang="it-IT" sz="1400" dirty="0" smtClean="0"/>
              <a:t> etc..</a:t>
            </a:r>
            <a:endParaRPr lang="it-IT" sz="1400" dirty="0"/>
          </a:p>
        </p:txBody>
      </p:sp>
      <p:sp>
        <p:nvSpPr>
          <p:cNvPr id="14" name="CasellaDiTesto 13"/>
          <p:cNvSpPr txBox="1"/>
          <p:nvPr/>
        </p:nvSpPr>
        <p:spPr>
          <a:xfrm>
            <a:off x="7164287" y="1943080"/>
            <a:ext cx="1830117" cy="738664"/>
          </a:xfrm>
          <a:prstGeom prst="rect">
            <a:avLst/>
          </a:prstGeom>
          <a:noFill/>
        </p:spPr>
        <p:txBody>
          <a:bodyPr wrap="square" rtlCol="0">
            <a:spAutoFit/>
          </a:bodyPr>
          <a:lstStyle/>
          <a:p>
            <a:r>
              <a:rPr lang="it-IT" sz="1400" dirty="0" smtClean="0"/>
              <a:t>Altre persone </a:t>
            </a:r>
          </a:p>
          <a:p>
            <a:r>
              <a:rPr lang="it-IT" sz="1400" dirty="0" smtClean="0"/>
              <a:t>ambiente </a:t>
            </a:r>
            <a:endParaRPr lang="it-IT" sz="1400" dirty="0"/>
          </a:p>
          <a:p>
            <a:r>
              <a:rPr lang="it-IT" sz="1400" dirty="0" smtClean="0"/>
              <a:t>animali non umani</a:t>
            </a:r>
            <a:endParaRPr lang="it-IT" sz="1400" dirty="0"/>
          </a:p>
        </p:txBody>
      </p:sp>
    </p:spTree>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dirty="0" smtClean="0"/>
              <a:t>Le tre grandi vittime del consumismo</a:t>
            </a:r>
            <a:endParaRPr lang="it-IT" dirty="0"/>
          </a:p>
        </p:txBody>
      </p:sp>
      <p:pic>
        <p:nvPicPr>
          <p:cNvPr id="9" name="Picture 2" descr="http://paisvalenciaseglexxi.org/wp-content/uploads/2013/06/Coltan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4149080"/>
            <a:ext cx="3600400" cy="223131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ttp://www.sandomenico.org/uploaded/photos/Library/seaturtl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1844824"/>
            <a:ext cx="3477839" cy="2156059"/>
          </a:xfrm>
          <a:prstGeom prst="rect">
            <a:avLst/>
          </a:prstGeom>
          <a:noFill/>
          <a:extLst>
            <a:ext uri="{909E8E84-426E-40DD-AFC4-6F175D3DCCD1}">
              <a14:hiddenFill xmlns:a14="http://schemas.microsoft.com/office/drawing/2010/main">
                <a:solidFill>
                  <a:srgbClr val="FFFFFF"/>
                </a:solidFill>
              </a14:hiddenFill>
            </a:ext>
          </a:extLst>
        </p:spPr>
      </p:pic>
      <p:pic>
        <p:nvPicPr>
          <p:cNvPr id="11" name="Immagin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32040" y="4149080"/>
            <a:ext cx="3477839" cy="2231313"/>
          </a:xfrm>
          <a:prstGeom prst="rect">
            <a:avLst/>
          </a:prstGeom>
        </p:spPr>
      </p:pic>
      <p:pic>
        <p:nvPicPr>
          <p:cNvPr id="16" name="Immagine 15" descr="capo indiano.jpg"/>
          <p:cNvPicPr>
            <a:picLocks noChangeAspect="1"/>
          </p:cNvPicPr>
          <p:nvPr/>
        </p:nvPicPr>
        <p:blipFill>
          <a:blip r:embed="rId5" cstate="print"/>
          <a:stretch>
            <a:fillRect/>
          </a:stretch>
        </p:blipFill>
        <p:spPr>
          <a:xfrm>
            <a:off x="827584" y="1682130"/>
            <a:ext cx="3600400" cy="2450087"/>
          </a:xfrm>
          <a:prstGeom prst="rect">
            <a:avLst/>
          </a:prstGeom>
          <a:ln>
            <a:noFill/>
          </a:ln>
          <a:effectLst>
            <a:softEdge rad="112500"/>
          </a:effectLst>
        </p:spPr>
      </p:pic>
    </p:spTree>
    <p:extLst>
      <p:ext uri="{BB962C8B-B14F-4D97-AF65-F5344CB8AC3E}">
        <p14:creationId xmlns:p14="http://schemas.microsoft.com/office/powerpoint/2010/main" val="132790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171806" y="1893771"/>
            <a:ext cx="3528392" cy="4536504"/>
          </a:xfrm>
        </p:spPr>
        <p:txBody>
          <a:bodyPr>
            <a:normAutofit/>
          </a:bodyPr>
          <a:lstStyle/>
          <a:p>
            <a:pPr>
              <a:buFont typeface="Arial" pitchFamily="34" charset="0"/>
              <a:buChar char="•"/>
            </a:pPr>
            <a:r>
              <a:rPr lang="it-IT" sz="1600" dirty="0" smtClean="0">
                <a:solidFill>
                  <a:schemeClr val="tx1"/>
                </a:solidFill>
              </a:rPr>
              <a:t> Riversamenti di petrolio</a:t>
            </a:r>
          </a:p>
          <a:p>
            <a:pPr>
              <a:buFont typeface="Arial" pitchFamily="34" charset="0"/>
              <a:buChar char="•"/>
            </a:pPr>
            <a:r>
              <a:rPr lang="it-IT" sz="1600" dirty="0" smtClean="0">
                <a:solidFill>
                  <a:schemeClr val="tx1"/>
                </a:solidFill>
              </a:rPr>
              <a:t> </a:t>
            </a:r>
            <a:r>
              <a:rPr lang="it-IT" sz="1600" dirty="0" smtClean="0">
                <a:solidFill>
                  <a:schemeClr val="tx1"/>
                </a:solidFill>
                <a:hlinkClick r:id="rId2" action="ppaction://hlinkfile"/>
              </a:rPr>
              <a:t>Radioattività</a:t>
            </a:r>
            <a:endParaRPr lang="it-IT" sz="1600" dirty="0" smtClean="0">
              <a:solidFill>
                <a:schemeClr val="tx1"/>
              </a:solidFill>
            </a:endParaRPr>
          </a:p>
          <a:p>
            <a:pPr>
              <a:buFont typeface="Arial" pitchFamily="34" charset="0"/>
              <a:buChar char="•"/>
            </a:pPr>
            <a:r>
              <a:rPr lang="it-IT" sz="1600" dirty="0" smtClean="0">
                <a:solidFill>
                  <a:schemeClr val="tx1"/>
                </a:solidFill>
              </a:rPr>
              <a:t> Inquinamento urbano</a:t>
            </a:r>
          </a:p>
          <a:p>
            <a:pPr>
              <a:buFont typeface="Arial" pitchFamily="34" charset="0"/>
              <a:buChar char="•"/>
            </a:pPr>
            <a:r>
              <a:rPr lang="it-IT" sz="1600" dirty="0" smtClean="0">
                <a:solidFill>
                  <a:schemeClr val="tx1"/>
                </a:solidFill>
              </a:rPr>
              <a:t> Acque reflue contaminate</a:t>
            </a:r>
          </a:p>
          <a:p>
            <a:pPr>
              <a:buFont typeface="Arial" pitchFamily="34" charset="0"/>
              <a:buChar char="•"/>
            </a:pPr>
            <a:r>
              <a:rPr lang="it-IT" sz="1600" dirty="0" smtClean="0">
                <a:solidFill>
                  <a:schemeClr val="tx1"/>
                </a:solidFill>
              </a:rPr>
              <a:t> Inquinamento da mercurio </a:t>
            </a:r>
          </a:p>
          <a:p>
            <a:pPr>
              <a:buFont typeface="Arial" pitchFamily="34" charset="0"/>
              <a:buChar char="•"/>
            </a:pPr>
            <a:r>
              <a:rPr lang="it-IT" sz="1600" dirty="0" smtClean="0">
                <a:solidFill>
                  <a:schemeClr val="tx1"/>
                </a:solidFill>
              </a:rPr>
              <a:t> Inquinamento da piombo</a:t>
            </a:r>
          </a:p>
          <a:p>
            <a:pPr>
              <a:buNone/>
            </a:pPr>
            <a:endParaRPr lang="it-IT" sz="1600" b="1" dirty="0" smtClean="0"/>
          </a:p>
        </p:txBody>
      </p:sp>
      <p:sp>
        <p:nvSpPr>
          <p:cNvPr id="2" name="Titolo 1"/>
          <p:cNvSpPr>
            <a:spLocks noGrp="1"/>
          </p:cNvSpPr>
          <p:nvPr>
            <p:ph type="title"/>
          </p:nvPr>
        </p:nvSpPr>
        <p:spPr>
          <a:xfrm>
            <a:off x="0" y="0"/>
            <a:ext cx="9144000" cy="1143000"/>
          </a:xfrm>
        </p:spPr>
        <p:txBody>
          <a:bodyPr/>
          <a:lstStyle/>
          <a:p>
            <a:pPr algn="ctr"/>
            <a:r>
              <a:rPr lang="it-IT" dirty="0" smtClean="0"/>
              <a:t>1. Ambiente</a:t>
            </a:r>
            <a:endParaRPr lang="it-IT" dirty="0"/>
          </a:p>
        </p:txBody>
      </p:sp>
      <p:pic>
        <p:nvPicPr>
          <p:cNvPr id="7" name="Immagine 6" descr="Ilva-una-maledizione-senza-fine_h_partb.jpg"/>
          <p:cNvPicPr>
            <a:picLocks noChangeAspect="1"/>
          </p:cNvPicPr>
          <p:nvPr/>
        </p:nvPicPr>
        <p:blipFill>
          <a:blip r:embed="rId3" cstate="print"/>
          <a:stretch>
            <a:fillRect/>
          </a:stretch>
        </p:blipFill>
        <p:spPr>
          <a:xfrm>
            <a:off x="1043608" y="3798387"/>
            <a:ext cx="7344816" cy="2654949"/>
          </a:xfrm>
          <a:prstGeom prst="rect">
            <a:avLst/>
          </a:prstGeom>
          <a:ln>
            <a:noFill/>
          </a:ln>
          <a:effectLst>
            <a:outerShdw blurRad="292100" dist="139700" dir="2700000" algn="tl" rotWithShape="0">
              <a:srgbClr val="333333">
                <a:alpha val="65000"/>
              </a:srgbClr>
            </a:outerShdw>
          </a:effectLst>
        </p:spPr>
      </p:pic>
      <p:sp>
        <p:nvSpPr>
          <p:cNvPr id="8" name="Segnaposto contenuto 2"/>
          <p:cNvSpPr txBox="1">
            <a:spLocks/>
          </p:cNvSpPr>
          <p:nvPr/>
        </p:nvSpPr>
        <p:spPr>
          <a:xfrm>
            <a:off x="4884955" y="1916832"/>
            <a:ext cx="3528392" cy="4536504"/>
          </a:xfrm>
          <a:prstGeom prst="rect">
            <a:avLst/>
          </a:prstGeom>
        </p:spPr>
        <p:txBody>
          <a:bodyPr vert="horz">
            <a:normAutofit/>
          </a:bodyPr>
          <a:lstStyle/>
          <a:p>
            <a:pPr marL="274320" lvl="0" indent="-274320">
              <a:spcBef>
                <a:spcPts val="600"/>
              </a:spcBef>
              <a:buClr>
                <a:schemeClr val="accent1"/>
              </a:buClr>
              <a:buSzPct val="70000"/>
              <a:buFont typeface="Arial" pitchFamily="34" charset="0"/>
              <a:buChar char="•"/>
            </a:pPr>
            <a:r>
              <a:rPr lang="it-IT" sz="1600" dirty="0" smtClean="0"/>
              <a:t> Disequilibrio dei gas serra (*)</a:t>
            </a:r>
            <a:endParaRPr kumimoji="0" lang="it-IT" sz="1600" i="0" u="none" strike="noStrike" kern="1200" cap="none" spc="0" normalizeH="0" baseline="0" noProof="0" dirty="0" smtClean="0">
              <a:ln>
                <a:noFill/>
              </a:ln>
              <a:effectLst/>
              <a:uLnTx/>
              <a:uFillTx/>
            </a:endParaRPr>
          </a:p>
          <a:p>
            <a:pPr marL="274320" indent="-274320">
              <a:spcBef>
                <a:spcPts val="600"/>
              </a:spcBef>
              <a:buClr>
                <a:schemeClr val="accent1"/>
              </a:buClr>
              <a:buSzPct val="70000"/>
              <a:buFont typeface="Arial" pitchFamily="34" charset="0"/>
              <a:buChar char="•"/>
            </a:pPr>
            <a:r>
              <a:rPr kumimoji="0" lang="it-IT" sz="1600" i="0" u="none" strike="noStrike" kern="1200" cap="none" spc="0" normalizeH="0" baseline="0" noProof="0" dirty="0" smtClean="0">
                <a:ln>
                  <a:noFill/>
                </a:ln>
                <a:effectLst/>
                <a:uLnTx/>
                <a:uFillTx/>
              </a:rPr>
              <a:t> </a:t>
            </a:r>
            <a:r>
              <a:rPr lang="it-IT" sz="1600" dirty="0" smtClean="0"/>
              <a:t>Inquinamento farmacologico (*)</a:t>
            </a:r>
            <a:endParaRPr kumimoji="0" lang="it-IT" sz="1600" i="0" u="none" strike="noStrike" kern="1200" cap="none" spc="0" normalizeH="0" baseline="0" noProof="0" dirty="0" smtClean="0">
              <a:ln>
                <a:noFill/>
              </a:ln>
              <a:effectLst/>
              <a:uLnTx/>
              <a:uFillTx/>
            </a:endParaRPr>
          </a:p>
          <a:p>
            <a:pPr marL="274320" marR="0" lvl="0" indent="-274320" algn="l" defTabSz="914400" rtl="0" eaLnBrk="1" fontAlgn="auto" latinLnBrk="0" hangingPunct="1">
              <a:lnSpc>
                <a:spcPct val="100000"/>
              </a:lnSpc>
              <a:spcBef>
                <a:spcPts val="600"/>
              </a:spcBef>
              <a:spcAft>
                <a:spcPts val="0"/>
              </a:spcAft>
              <a:buClr>
                <a:schemeClr val="accent1"/>
              </a:buClr>
              <a:buSzPct val="70000"/>
              <a:buFont typeface="Arial" pitchFamily="34" charset="0"/>
              <a:buChar char="•"/>
              <a:tabLst/>
              <a:defRPr/>
            </a:pPr>
            <a:r>
              <a:rPr kumimoji="0" lang="it-IT" sz="1600" i="0" u="none" strike="noStrike" kern="1200" cap="none" spc="0" normalizeH="0" baseline="0" noProof="0" dirty="0" smtClean="0">
                <a:ln>
                  <a:noFill/>
                </a:ln>
                <a:effectLst/>
                <a:uLnTx/>
                <a:uFillTx/>
              </a:rPr>
              <a:t> Inquinamento agricolo (*)</a:t>
            </a:r>
          </a:p>
          <a:p>
            <a:pPr marL="274320" lvl="0" indent="-274320">
              <a:spcBef>
                <a:spcPts val="600"/>
              </a:spcBef>
              <a:buClr>
                <a:schemeClr val="accent1"/>
              </a:buClr>
              <a:buSzPct val="70000"/>
              <a:buFont typeface="Arial" pitchFamily="34" charset="0"/>
              <a:buChar char="•"/>
              <a:defRPr/>
            </a:pPr>
            <a:r>
              <a:rPr lang="it-IT" sz="1600" dirty="0" smtClean="0"/>
              <a:t> Plastica (*)</a:t>
            </a:r>
            <a:endParaRPr kumimoji="0" lang="it-IT" sz="1600" i="0" u="none" strike="noStrike" kern="1200" cap="none" spc="0" normalizeH="0" baseline="0" noProof="0" dirty="0" smtClean="0">
              <a:ln>
                <a:noFill/>
              </a:ln>
              <a:effectLst/>
              <a:uLnTx/>
              <a:uFillTx/>
            </a:endParaRPr>
          </a:p>
          <a:p>
            <a:pPr marL="274320" indent="-274320">
              <a:spcBef>
                <a:spcPts val="600"/>
              </a:spcBef>
              <a:buClr>
                <a:schemeClr val="accent1"/>
              </a:buClr>
              <a:buSzPct val="70000"/>
            </a:pPr>
            <a:r>
              <a:rPr lang="it-IT" sz="1200" i="1" dirty="0" smtClean="0"/>
              <a:t>(*) = slide successive</a:t>
            </a:r>
          </a:p>
          <a:p>
            <a:pPr marL="274320" marR="0" lvl="0" indent="-274320" algn="l" defTabSz="914400" rtl="0" eaLnBrk="1" fontAlgn="auto" latinLnBrk="0" hangingPunct="1">
              <a:lnSpc>
                <a:spcPct val="100000"/>
              </a:lnSpc>
              <a:spcBef>
                <a:spcPts val="600"/>
              </a:spcBef>
              <a:spcAft>
                <a:spcPts val="0"/>
              </a:spcAft>
              <a:buClr>
                <a:schemeClr val="accent1"/>
              </a:buClr>
              <a:buSzPct val="70000"/>
              <a:buFont typeface="Wingdings"/>
              <a:buChar char=""/>
              <a:tabLst/>
              <a:defRPr/>
            </a:pPr>
            <a:endParaRPr kumimoji="0" lang="it-IT" sz="2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44036" y="1628800"/>
            <a:ext cx="8376436" cy="2016224"/>
          </a:xfrm>
        </p:spPr>
        <p:txBody>
          <a:bodyPr/>
          <a:lstStyle/>
          <a:p>
            <a:r>
              <a:rPr lang="it-IT" sz="1600" dirty="0" smtClean="0">
                <a:solidFill>
                  <a:schemeClr val="tx1"/>
                </a:solidFill>
                <a:hlinkClick r:id="rId2" action="ppaction://hlinkfile"/>
              </a:rPr>
              <a:t>Google-TimeLapse</a:t>
            </a:r>
            <a:r>
              <a:rPr lang="it-IT" sz="1600" dirty="0" smtClean="0">
                <a:solidFill>
                  <a:schemeClr val="tx1"/>
                </a:solidFill>
              </a:rPr>
              <a:t>, breve video di come il nostro pianeta sta cambiando realizzato da satellite</a:t>
            </a:r>
          </a:p>
          <a:p>
            <a:r>
              <a:rPr lang="it-IT" sz="1600" dirty="0" smtClean="0">
                <a:solidFill>
                  <a:schemeClr val="tx1"/>
                </a:solidFill>
                <a:hlinkClick r:id="rId3" action="ppaction://hlinkfile"/>
              </a:rPr>
              <a:t>Midway</a:t>
            </a:r>
            <a:r>
              <a:rPr lang="it-IT" sz="1600" dirty="0" smtClean="0">
                <a:solidFill>
                  <a:schemeClr val="tx1"/>
                </a:solidFill>
              </a:rPr>
              <a:t>, un documentario sulle Isole di plastica</a:t>
            </a:r>
          </a:p>
          <a:p>
            <a:endParaRPr lang="it-IT" sz="1600" dirty="0" smtClean="0"/>
          </a:p>
          <a:p>
            <a:endParaRPr lang="it-IT" dirty="0"/>
          </a:p>
        </p:txBody>
      </p:sp>
      <p:sp>
        <p:nvSpPr>
          <p:cNvPr id="2" name="Titolo 1"/>
          <p:cNvSpPr>
            <a:spLocks noGrp="1"/>
          </p:cNvSpPr>
          <p:nvPr>
            <p:ph type="title"/>
          </p:nvPr>
        </p:nvSpPr>
        <p:spPr>
          <a:xfrm>
            <a:off x="179512" y="260648"/>
            <a:ext cx="8964488" cy="1143000"/>
          </a:xfrm>
        </p:spPr>
        <p:txBody>
          <a:bodyPr>
            <a:normAutofit/>
          </a:bodyPr>
          <a:lstStyle/>
          <a:p>
            <a:pPr algn="ctr"/>
            <a:r>
              <a:rPr lang="it-IT" dirty="0" smtClean="0"/>
              <a:t>La salute del nostro pianeta in 2 video</a:t>
            </a:r>
            <a:endParaRPr lang="it-IT" dirty="0"/>
          </a:p>
        </p:txBody>
      </p:sp>
      <p:pic>
        <p:nvPicPr>
          <p:cNvPr id="5" name="Immagine 4" descr="scioglimento-ghiacciai-artici.jpg"/>
          <p:cNvPicPr>
            <a:picLocks noChangeAspect="1"/>
          </p:cNvPicPr>
          <p:nvPr/>
        </p:nvPicPr>
        <p:blipFill>
          <a:blip r:embed="rId4" cstate="print"/>
          <a:stretch>
            <a:fillRect/>
          </a:stretch>
        </p:blipFill>
        <p:spPr>
          <a:xfrm>
            <a:off x="444036" y="2708920"/>
            <a:ext cx="4055956" cy="3886583"/>
          </a:xfrm>
          <a:prstGeom prst="rect">
            <a:avLst/>
          </a:prstGeom>
          <a:ln>
            <a:noFill/>
          </a:ln>
          <a:effectLst>
            <a:outerShdw blurRad="292100" dist="139700" dir="2700000" algn="tl" rotWithShape="0">
              <a:srgbClr val="333333">
                <a:alpha val="65000"/>
              </a:srgbClr>
            </a:outerShdw>
          </a:effectLst>
        </p:spPr>
      </p:pic>
      <p:pic>
        <p:nvPicPr>
          <p:cNvPr id="6" name="Immagin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78537" y="2528899"/>
            <a:ext cx="4308478" cy="4246623"/>
          </a:xfrm>
          <a:prstGeom prst="rect">
            <a:avLst/>
          </a:prstGeom>
          <a:ln>
            <a:noFill/>
          </a:ln>
          <a:effectLst>
            <a:softEdge rad="317500"/>
          </a:effectLst>
        </p:spPr>
      </p:pic>
    </p:spTree>
  </p:cSld>
  <p:clrMapOvr>
    <a:masterClrMapping/>
  </p:clrMapOvr>
  <p:transition spd="med">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riglia">
  <a:themeElements>
    <a:clrScheme name="Modulo">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Griglia">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glia">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Grid</Template>
  <TotalTime>964</TotalTime>
  <Words>1551</Words>
  <Application>Microsoft Office PowerPoint</Application>
  <PresentationFormat>Presentazione su schermo (4:3)</PresentationFormat>
  <Paragraphs>169</Paragraphs>
  <Slides>33</Slides>
  <Notes>0</Notes>
  <HiddenSlides>0</HiddenSlides>
  <MMClips>0</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33</vt:i4>
      </vt:variant>
    </vt:vector>
  </HeadingPairs>
  <TitlesOfParts>
    <vt:vector size="41" baseType="lpstr">
      <vt:lpstr>Arial</vt:lpstr>
      <vt:lpstr>Comic Sans MS</vt:lpstr>
      <vt:lpstr>Franklin Gothic Medium</vt:lpstr>
      <vt:lpstr>Perpetua</vt:lpstr>
      <vt:lpstr>Times New Roman</vt:lpstr>
      <vt:lpstr>Wingdings</vt:lpstr>
      <vt:lpstr>Wingdings 2</vt:lpstr>
      <vt:lpstr>Griglia</vt:lpstr>
      <vt:lpstr>Presentazione standard di PowerPoint</vt:lpstr>
      <vt:lpstr>Obiettivo di questa conferenza</vt:lpstr>
      <vt:lpstr>L’inganno del consumismo e la disinformazione mediatica</vt:lpstr>
      <vt:lpstr>Un sistema consumista</vt:lpstr>
      <vt:lpstr>Presentazione standard di PowerPoint</vt:lpstr>
      <vt:lpstr>Consumismo come  stile di vita egoistico</vt:lpstr>
      <vt:lpstr>Le tre grandi vittime del consumismo</vt:lpstr>
      <vt:lpstr>1. Ambiente</vt:lpstr>
      <vt:lpstr>La salute del nostro pianeta in 2 video</vt:lpstr>
      <vt:lpstr>Disequilibrio dei gas serra</vt:lpstr>
      <vt:lpstr>Presentazione standard di PowerPoint</vt:lpstr>
      <vt:lpstr>Nota: deforestazione e desertificazione.  OVVERO l’eliminazione di chi  assorbe gli inquinanti</vt:lpstr>
      <vt:lpstr>Inquinamento agricolo e farmacologico</vt:lpstr>
      <vt:lpstr>Inquinamento delle acque</vt:lpstr>
      <vt:lpstr>Impatto dei nostri consumi sulle nostre acque</vt:lpstr>
      <vt:lpstr>Impatto dei nostri consumi sulle nostre acque</vt:lpstr>
      <vt:lpstr>Impatto dei nostri consumi sulle nostre acque: LE ISOLE DI PLASTICA</vt:lpstr>
      <vt:lpstr>Presentazione standard di PowerPoint</vt:lpstr>
      <vt:lpstr>2. Persone</vt:lpstr>
      <vt:lpstr>Mezzo mondo muore di fame e l’altra metà muore di …. Colesterolo!</vt:lpstr>
      <vt:lpstr>Presentazione standard di PowerPoint</vt:lpstr>
      <vt:lpstr>Presentazione standard di PowerPoint</vt:lpstr>
      <vt:lpstr>Presentazione standard di PowerPoint</vt:lpstr>
      <vt:lpstr>Presentazione standard di PowerPoint</vt:lpstr>
      <vt:lpstr>3. Animali</vt:lpstr>
      <vt:lpstr>Presentazione standard di PowerPoint</vt:lpstr>
      <vt:lpstr>Soluzioni pratiche: la regola delle 4 R</vt:lpstr>
      <vt:lpstr>Soluzioni pratiche: vivere green</vt:lpstr>
      <vt:lpstr>Soluzioni pratiche: boicotta i prodotti  di chi distrugge e sfrutta</vt:lpstr>
      <vt:lpstr>Soluzioni pratiche: vivere vegan VIVI SENZA FRUTTARE GLI ALTRI ESSERI </vt:lpstr>
      <vt:lpstr>Cosa altro possiamo fare</vt:lpstr>
      <vt:lpstr>DOVE POTETE REPERIRE LE Fonti utilizzate per questa conferenza</vt:lpstr>
      <vt:lpstr>Presentazione standard di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Soluzioni alla distruzione ambientale e stili di vita alternativi</dc:title>
  <dc:creator>Stefano</dc:creator>
  <cp:lastModifiedBy>Stefano</cp:lastModifiedBy>
  <cp:revision>42</cp:revision>
  <dcterms:created xsi:type="dcterms:W3CDTF">2014-01-05T13:41:29Z</dcterms:created>
  <dcterms:modified xsi:type="dcterms:W3CDTF">2015-02-18T23:43:07Z</dcterms:modified>
</cp:coreProperties>
</file>